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413" r:id="rId3"/>
    <p:sldId id="414" r:id="rId4"/>
    <p:sldId id="415" r:id="rId5"/>
    <p:sldId id="416" r:id="rId6"/>
    <p:sldId id="364" r:id="rId7"/>
    <p:sldId id="399" r:id="rId8"/>
    <p:sldId id="365" r:id="rId9"/>
    <p:sldId id="366" r:id="rId10"/>
    <p:sldId id="369" r:id="rId11"/>
    <p:sldId id="368" r:id="rId12"/>
    <p:sldId id="371" r:id="rId13"/>
    <p:sldId id="398" r:id="rId14"/>
    <p:sldId id="374" r:id="rId15"/>
    <p:sldId id="375" r:id="rId16"/>
    <p:sldId id="372" r:id="rId17"/>
    <p:sldId id="373" r:id="rId18"/>
    <p:sldId id="376" r:id="rId19"/>
    <p:sldId id="377" r:id="rId20"/>
    <p:sldId id="379" r:id="rId21"/>
    <p:sldId id="380" r:id="rId22"/>
    <p:sldId id="382" r:id="rId23"/>
    <p:sldId id="383" r:id="rId24"/>
    <p:sldId id="389" r:id="rId25"/>
    <p:sldId id="390" r:id="rId26"/>
    <p:sldId id="391" r:id="rId27"/>
    <p:sldId id="400" r:id="rId28"/>
    <p:sldId id="385" r:id="rId29"/>
    <p:sldId id="386" r:id="rId30"/>
    <p:sldId id="387" r:id="rId31"/>
    <p:sldId id="388" r:id="rId32"/>
    <p:sldId id="409" r:id="rId33"/>
    <p:sldId id="403" r:id="rId34"/>
    <p:sldId id="402" r:id="rId35"/>
    <p:sldId id="404" r:id="rId36"/>
    <p:sldId id="405" r:id="rId37"/>
    <p:sldId id="406" r:id="rId38"/>
    <p:sldId id="41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9900FF"/>
    <a:srgbClr val="0033CC"/>
    <a:srgbClr val="66FF33"/>
    <a:srgbClr val="99CC00"/>
    <a:srgbClr val="1966B3"/>
    <a:srgbClr val="DDDDDD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4" autoAdjust="0"/>
    <p:restoredTop sz="86243" autoAdjust="0"/>
  </p:normalViewPr>
  <p:slideViewPr>
    <p:cSldViewPr>
      <p:cViewPr>
        <p:scale>
          <a:sx n="66" d="100"/>
          <a:sy n="66" d="100"/>
        </p:scale>
        <p:origin x="-293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8;&#1072;&#1092;&#1080;&#1082;&#1080;%20&#1082;%20&#1086;&#1090;&#1095;&#1105;&#1090;&#109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8;&#1072;&#1092;&#1080;&#1082;&#1080;%20&#1082;%20&#1086;&#1090;&#1095;&#1105;&#1090;&#1091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8;&#1072;&#1092;&#1080;&#1082;&#1080;%20&#1082;%20&#1086;&#1090;&#1095;&#1105;&#1090;&#1091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8;&#1072;&#1092;&#1080;&#1082;&#1080;%20&#1082;%20&#1086;&#1090;&#1095;&#1105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elena\&#1056;&#1072;&#1073;&#1086;&#1095;&#1080;&#1081;%20&#1089;&#1090;&#1086;&#1083;\&#1050;&#1091;&#1083;&#1080;&#1082;&#1086;&#1074;&#1072;\&#1086;&#1090;&#1095;&#1105;&#1090;\&#1075;&#1086;&#1076;&#1086;&#1074;&#1086;&#1081;%20&#1086;&#1090;&#1095;&#1105;&#1090;%202016-2017\&#1075;&#1088;&#1072;&#1092;&#1080;&#1082;&#1080;%20&#1082;%20&#1086;&#1090;&#1095;&#1105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18675278360787"/>
          <c:y val="3.5063742847479873E-2"/>
          <c:w val="0.59631736394582335"/>
          <c:h val="0.789315681821838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математика</c:v>
                </c:pt>
                <c:pt idx="1">
                  <c:v>русский язык</c:v>
                </c:pt>
                <c:pt idx="2">
                  <c:v>обществознание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информатика</c:v>
                </c:pt>
                <c:pt idx="8">
                  <c:v>история</c:v>
                </c:pt>
                <c:pt idx="9">
                  <c:v>литература</c:v>
                </c:pt>
                <c:pt idx="10">
                  <c:v>английский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34.730000000000011</c:v>
                </c:pt>
                <c:pt idx="1">
                  <c:v>63.57</c:v>
                </c:pt>
                <c:pt idx="2">
                  <c:v>49.27</c:v>
                </c:pt>
                <c:pt idx="3">
                  <c:v>48.32</c:v>
                </c:pt>
                <c:pt idx="4">
                  <c:v>43.5</c:v>
                </c:pt>
                <c:pt idx="5">
                  <c:v>38.08</c:v>
                </c:pt>
                <c:pt idx="6">
                  <c:v>34.4</c:v>
                </c:pt>
                <c:pt idx="7">
                  <c:v>30</c:v>
                </c:pt>
                <c:pt idx="8">
                  <c:v>49.48</c:v>
                </c:pt>
                <c:pt idx="9">
                  <c:v>68</c:v>
                </c:pt>
                <c:pt idx="10">
                  <c:v>72.669999999999987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математика</c:v>
                </c:pt>
                <c:pt idx="1">
                  <c:v>русский язык</c:v>
                </c:pt>
                <c:pt idx="2">
                  <c:v>обществознание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информатика</c:v>
                </c:pt>
                <c:pt idx="8">
                  <c:v>история</c:v>
                </c:pt>
                <c:pt idx="9">
                  <c:v>литература</c:v>
                </c:pt>
                <c:pt idx="10">
                  <c:v>английский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42.83</c:v>
                </c:pt>
                <c:pt idx="1">
                  <c:v>67.22</c:v>
                </c:pt>
                <c:pt idx="2">
                  <c:v>53.06</c:v>
                </c:pt>
                <c:pt idx="3">
                  <c:v>50.44</c:v>
                </c:pt>
                <c:pt idx="4">
                  <c:v>56.01</c:v>
                </c:pt>
                <c:pt idx="5">
                  <c:v>49.32</c:v>
                </c:pt>
                <c:pt idx="6">
                  <c:v>51.43</c:v>
                </c:pt>
                <c:pt idx="7">
                  <c:v>54.86</c:v>
                </c:pt>
                <c:pt idx="8">
                  <c:v>52.08</c:v>
                </c:pt>
                <c:pt idx="9">
                  <c:v>57.760000000000012</c:v>
                </c:pt>
                <c:pt idx="10">
                  <c:v>65.55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868736"/>
        <c:axId val="103402112"/>
        <c:axId val="0"/>
      </c:bar3DChart>
      <c:catAx>
        <c:axId val="48868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402112"/>
        <c:crosses val="autoZero"/>
        <c:auto val="1"/>
        <c:lblAlgn val="ctr"/>
        <c:lblOffset val="100"/>
        <c:noMultiLvlLbl val="0"/>
      </c:catAx>
      <c:valAx>
        <c:axId val="103402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886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03969400225359"/>
          <c:y val="0.30057701922008684"/>
          <c:w val="0.17243666047687828"/>
          <c:h val="0.24099891678702381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>
        <a:lumMod val="95000"/>
      </a:srgbClr>
    </a:solidFill>
    <a:ln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52661121016063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13443814073591"/>
          <c:y val="0.30378446836153788"/>
          <c:w val="0.83786556185926397"/>
          <c:h val="0.66699764330655176"/>
        </c:manualLayout>
      </c:layout>
      <c:pie3DChart>
        <c:varyColors val="1"/>
        <c:ser>
          <c:idx val="0"/>
          <c:order val="0"/>
          <c:explosion val="34"/>
          <c:dPt>
            <c:idx val="0"/>
            <c:bubble3D val="0"/>
            <c:explosion val="44"/>
          </c:dPt>
          <c:dPt>
            <c:idx val="2"/>
            <c:bubble3D val="0"/>
            <c:explosion val="12"/>
            <c:spPr>
              <a:solidFill>
                <a:srgbClr val="FF0000"/>
              </a:solidFill>
            </c:spPr>
          </c:dPt>
          <c:dPt>
            <c:idx val="3"/>
            <c:bubble3D val="0"/>
            <c:explosion val="8"/>
          </c:dPt>
          <c:dLbls>
            <c:dLbl>
              <c:idx val="0"/>
              <c:layout>
                <c:manualLayout>
                  <c:x val="-4.7765998461225069E-2"/>
                  <c:y val="0.28197343399993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высшее</a:t>
                    </a:r>
                    <a:r>
                      <a:rPr lang="ru-RU" dirty="0"/>
                      <a:t>
57%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901023484286202E-2"/>
                  <c:y val="0.332160130469128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694134184019446"/>
                  <c:y val="-0.2043119562390133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средне –</a:t>
                    </a:r>
                    <a:r>
                      <a:rPr lang="ru-RU" sz="1600" dirty="0" err="1" smtClean="0"/>
                      <a:t>специал</a:t>
                    </a:r>
                    <a:r>
                      <a:rPr lang="ru-RU" sz="1600" dirty="0" smtClean="0"/>
                      <a:t>. проф.</a:t>
                    </a:r>
                    <a:r>
                      <a:rPr lang="ru-RU" sz="1600" dirty="0"/>
                      <a:t>
42%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6916788300212946"/>
                  <c:y val="0.1316203790758118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средне </a:t>
                    </a:r>
                    <a:r>
                      <a:rPr lang="ru-RU" sz="1600" dirty="0"/>
                      <a:t>–</a:t>
                    </a:r>
                    <a:r>
                      <a:rPr lang="ru-RU" sz="1600" dirty="0" err="1" smtClean="0"/>
                      <a:t>специал</a:t>
                    </a:r>
                    <a:r>
                      <a:rPr lang="ru-RU" sz="1600" dirty="0" smtClean="0"/>
                      <a:t>. </a:t>
                    </a:r>
                    <a:r>
                      <a:rPr lang="ru-RU" sz="1600" dirty="0" err="1" smtClean="0"/>
                      <a:t>непедагогич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'образовательный уровень (3)'!$A$1:$D$1</c:f>
              <c:strCache>
                <c:ptCount val="4"/>
                <c:pt idx="0">
                  <c:v>Высшее</c:v>
                </c:pt>
                <c:pt idx="2">
                  <c:v>Среднее -специальное (профессиональное)</c:v>
                </c:pt>
                <c:pt idx="3">
                  <c:v>Среднее –специальное непедагогическое</c:v>
                </c:pt>
              </c:strCache>
            </c:strRef>
          </c:cat>
          <c:val>
            <c:numRef>
              <c:f>'образовательный уровень (3)'!$A$2:$D$2</c:f>
              <c:numCache>
                <c:formatCode>General</c:formatCode>
                <c:ptCount val="4"/>
                <c:pt idx="0">
                  <c:v>76</c:v>
                </c:pt>
                <c:pt idx="2">
                  <c:v>56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Дополнительное образование</a:t>
            </a:r>
            <a:endParaRPr lang="ru-RU" sz="2400" dirty="0"/>
          </a:p>
        </c:rich>
      </c:tx>
      <c:layout>
        <c:manualLayout>
          <c:xMode val="edge"/>
          <c:yMode val="edge"/>
          <c:x val="3.4903451437235257E-2"/>
          <c:y val="0.1044230127728697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38795689367841E-2"/>
          <c:y val="0.23281561668544726"/>
          <c:w val="0.84239402904812644"/>
          <c:h val="0.67193233424764742"/>
        </c:manualLayout>
      </c:layout>
      <c:pie3DChart>
        <c:varyColors val="1"/>
        <c:ser>
          <c:idx val="0"/>
          <c:order val="0"/>
          <c:explosion val="40"/>
          <c:dPt>
            <c:idx val="0"/>
            <c:bubble3D val="0"/>
            <c:explosion val="41"/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9.3420054776522446E-2"/>
                  <c:y val="6.0944234290569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высшее</a:t>
                    </a:r>
                    <a:r>
                      <a:rPr lang="ru-RU" dirty="0"/>
                      <a:t>
69%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901023484286202E-2"/>
                  <c:y val="0.332160130469128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3090384915214857E-2"/>
                  <c:y val="0.2015090177887215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средне –</a:t>
                    </a:r>
                    <a:r>
                      <a:rPr lang="ru-RU" sz="1600" dirty="0" err="1" smtClean="0"/>
                      <a:t>специал</a:t>
                    </a:r>
                    <a:r>
                      <a:rPr lang="ru-RU" sz="1600" dirty="0" smtClean="0"/>
                      <a:t>. проф.</a:t>
                    </a:r>
                    <a:r>
                      <a:rPr lang="ru-RU" sz="1600" dirty="0"/>
                      <a:t>
24%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41492937982736228"/>
                  <c:y val="0.1750575547436044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средне </a:t>
                    </a:r>
                    <a:r>
                      <a:rPr lang="ru-RU" sz="1600" dirty="0"/>
                      <a:t>–</a:t>
                    </a:r>
                    <a:r>
                      <a:rPr lang="ru-RU" sz="1600" dirty="0" err="1" smtClean="0"/>
                      <a:t>специал</a:t>
                    </a:r>
                    <a:r>
                      <a:rPr lang="ru-RU" sz="1600" dirty="0" smtClean="0"/>
                      <a:t>. </a:t>
                    </a:r>
                    <a:r>
                      <a:rPr lang="ru-RU" sz="1600" dirty="0" err="1" smtClean="0"/>
                      <a:t>непедагогич</a:t>
                    </a:r>
                    <a:r>
                      <a:rPr lang="ru-RU" sz="1600" dirty="0" smtClean="0"/>
                      <a:t>.</a:t>
                    </a:r>
                    <a:r>
                      <a:rPr lang="ru-RU" sz="1600" dirty="0"/>
                      <a:t>
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'образовательный уровень (4)'!$A$1:$D$1</c:f>
              <c:strCache>
                <c:ptCount val="4"/>
                <c:pt idx="0">
                  <c:v>Высшее</c:v>
                </c:pt>
                <c:pt idx="2">
                  <c:v>Среднее -специальное (профессиональное)</c:v>
                </c:pt>
                <c:pt idx="3">
                  <c:v>Среднее –специальное непедагогическое</c:v>
                </c:pt>
              </c:strCache>
            </c:strRef>
          </c:cat>
          <c:val>
            <c:numRef>
              <c:f>'образовательный уровень (4)'!$A$2:$D$2</c:f>
              <c:numCache>
                <c:formatCode>General</c:formatCode>
                <c:ptCount val="4"/>
                <c:pt idx="0">
                  <c:v>29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48351380247021"/>
          <c:y val="2.057906264383323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17398074518873E-2"/>
          <c:y val="0.23621529974930328"/>
          <c:w val="0.80393753217395203"/>
          <c:h val="0.65637664655618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explosion val="9"/>
          </c:dPt>
          <c:dPt>
            <c:idx val="2"/>
            <c:bubble3D val="0"/>
            <c:explosion val="0"/>
            <c:spPr>
              <a:solidFill>
                <a:srgbClr val="FF0000"/>
              </a:solidFill>
            </c:spPr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4.906187950235489E-2"/>
                  <c:y val="8.77254580408940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высшая </a:t>
                    </a:r>
                    <a:r>
                      <a:rPr lang="ru-RU" sz="1400" dirty="0"/>
                      <a:t>категория
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3454627133872421E-3"/>
                  <c:y val="-4.661468774000956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первая </a:t>
                    </a:r>
                    <a:r>
                      <a:rPr lang="ru-RU" sz="1400" dirty="0"/>
                      <a:t>категория
29%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158462908429337"/>
                  <c:y val="-3.450703545016738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err="1" smtClean="0"/>
                      <a:t>соответ</a:t>
                    </a:r>
                    <a:r>
                      <a:rPr lang="ru-RU" sz="1400" dirty="0" smtClean="0"/>
                      <a:t>. </a:t>
                    </a:r>
                    <a:r>
                      <a:rPr lang="ru-RU" sz="1400" dirty="0"/>
                      <a:t>занимаемой должности
36%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1784179528253949E-2"/>
                  <c:y val="-6.624897958197879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без </a:t>
                    </a:r>
                    <a:r>
                      <a:rPr lang="ru-RU" sz="1400" dirty="0"/>
                      <a:t>аттестации
32%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Лист7!$A$1:$D$1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Без аттестации</c:v>
                </c:pt>
              </c:strCache>
            </c:strRef>
          </c:cat>
          <c:val>
            <c:numRef>
              <c:f>Лист7!$A$2:$D$2</c:f>
              <c:numCache>
                <c:formatCode>General</c:formatCode>
                <c:ptCount val="4"/>
                <c:pt idx="0">
                  <c:v>5</c:v>
                </c:pt>
                <c:pt idx="1">
                  <c:v>40</c:v>
                </c:pt>
                <c:pt idx="2">
                  <c:v>50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438323092305983"/>
          <c:y val="2.3220934108096351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294528121214096E-2"/>
          <c:y val="0.32439994589973098"/>
          <c:w val="0.81341094375757184"/>
          <c:h val="0.66787899170623555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explosion val="8"/>
          </c:dPt>
          <c:dPt>
            <c:idx val="1"/>
            <c:bubble3D val="0"/>
            <c:explosion val="31"/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explosion val="14"/>
          </c:dPt>
          <c:dLbls>
            <c:dLbl>
              <c:idx val="0"/>
              <c:layout>
                <c:manualLayout>
                  <c:x val="6.945676345615516E-2"/>
                  <c:y val="-5.231332991986399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высшая </a:t>
                    </a:r>
                    <a:r>
                      <a:rPr lang="ru-RU" sz="1400" dirty="0"/>
                      <a:t>категория
26%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251829031746934"/>
                  <c:y val="-6.2028132139907164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первая </a:t>
                    </a:r>
                    <a:r>
                      <a:rPr lang="ru-RU" sz="1400" dirty="0"/>
                      <a:t>категория
36%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4842184576150829E-4"/>
                  <c:y val="8.416805889492363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err="1" smtClean="0"/>
                      <a:t>соответ</a:t>
                    </a:r>
                    <a:r>
                      <a:rPr lang="ru-RU" sz="1400" dirty="0" smtClean="0"/>
                      <a:t>. </a:t>
                    </a:r>
                    <a:r>
                      <a:rPr lang="ru-RU" sz="1400" dirty="0"/>
                      <a:t>занимаемой должности
15%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6124276196311569E-2"/>
                  <c:y val="-7.964209427464036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/>
                      <a:t>без </a:t>
                    </a:r>
                    <a:r>
                      <a:rPr lang="ru-RU" sz="1400" dirty="0"/>
                      <a:t>аттестации
23%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Лист8!$A$1:$D$1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Без аттестации</c:v>
                </c:pt>
              </c:strCache>
            </c:strRef>
          </c:cat>
          <c:val>
            <c:numRef>
              <c:f>Лист8!$A$2:$D$2</c:f>
              <c:numCache>
                <c:formatCode>General</c:formatCode>
                <c:ptCount val="4"/>
                <c:pt idx="0">
                  <c:v>47</c:v>
                </c:pt>
                <c:pt idx="1">
                  <c:v>67</c:v>
                </c:pt>
                <c:pt idx="2">
                  <c:v>28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dirty="0"/>
          </a:p>
        </c:rich>
      </c:tx>
      <c:layout>
        <c:manualLayout>
          <c:xMode val="edge"/>
          <c:yMode val="edge"/>
          <c:x val="3.3342227687738556E-2"/>
          <c:y val="7.371809251942561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571452156553731E-2"/>
          <c:y val="0.22287292213473317"/>
          <c:w val="0.8138888888888911"/>
          <c:h val="0.55865230387868181"/>
        </c:manualLayout>
      </c:layout>
      <c:pie3DChart>
        <c:varyColors val="1"/>
        <c:ser>
          <c:idx val="0"/>
          <c:order val="0"/>
          <c:explosion val="24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2191629906805613"/>
                  <c:y val="0.3060363078596926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высшая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категория
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487272000364102E-2"/>
                  <c:y val="0.3989672393632384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/>
                      <a:t>первая </a:t>
                    </a:r>
                    <a:r>
                      <a:rPr lang="ru-RU" sz="1600" dirty="0"/>
                      <a:t>категория
43%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159267768555215"/>
                  <c:y val="-7.539145638037446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/>
                      <a:t>соответствие </a:t>
                    </a:r>
                    <a:r>
                      <a:rPr lang="ru-RU" sz="1600" dirty="0"/>
                      <a:t>занимаемой должности
12%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717907369612186E-2"/>
                  <c:y val="7.4209165575393199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ез </a:t>
                    </a:r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аттестации
43%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Лист9!$A$1:$D$1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Без аттестации</c:v>
                </c:pt>
              </c:strCache>
            </c:strRef>
          </c:cat>
          <c:val>
            <c:numRef>
              <c:f>Лист9!$A$2:$D$2</c:f>
              <c:numCache>
                <c:formatCode>General</c:formatCode>
                <c:ptCount val="4"/>
                <c:pt idx="0">
                  <c:v>1</c:v>
                </c:pt>
                <c:pt idx="1">
                  <c:v>18</c:v>
                </c:pt>
                <c:pt idx="2">
                  <c:v>5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045603674540676E-2"/>
          <c:y val="0.28947486082349472"/>
          <c:w val="0.88472222222222219"/>
          <c:h val="0.60698034047817573"/>
        </c:manualLayout>
      </c:layout>
      <c:pie3DChart>
        <c:varyColors val="1"/>
        <c:ser>
          <c:idx val="0"/>
          <c:order val="0"/>
          <c:explosion val="28"/>
          <c:dPt>
            <c:idx val="0"/>
            <c:bubble3D val="0"/>
            <c:explosion val="38"/>
          </c:dPt>
          <c:dLbls>
            <c:dLbl>
              <c:idx val="0"/>
              <c:layout>
                <c:manualLayout>
                  <c:x val="-0.54068558617672791"/>
                  <c:y val="-9.5589382244574167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ГОС
89%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14206036745408E-2"/>
                  <c:y val="-1.2394441007987542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и</a:t>
                    </a:r>
                    <a:r>
                      <a:rPr lang="ru-RU" sz="2000" dirty="0">
                        <a:latin typeface="Times New Roman" pitchFamily="18" charset="0"/>
                        <a:cs typeface="Times New Roman" pitchFamily="18" charset="0"/>
                      </a:rPr>
                      <a:t>нклюзивное образование
11%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Лист6!$A$1:$C$1</c:f>
              <c:strCache>
                <c:ptCount val="3"/>
                <c:pt idx="0">
                  <c:v>ФГОС</c:v>
                </c:pt>
                <c:pt idx="1">
                  <c:v>инклюзивное образование</c:v>
                </c:pt>
                <c:pt idx="2">
                  <c:v>работа с одарёнными детьми</c:v>
                </c:pt>
              </c:strCache>
            </c:strRef>
          </c:cat>
          <c:val>
            <c:numRef>
              <c:f>Лист6!$A$2:$C$2</c:f>
              <c:numCache>
                <c:formatCode>General</c:formatCode>
                <c:ptCount val="3"/>
                <c:pt idx="0">
                  <c:v>25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067919024726942"/>
          <c:y val="9.3890562247480453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2.3443157997427112E-2"/>
                  <c:y val="-3.881846461504277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30 лет
23%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309601924759485E-2"/>
                  <c:y val="0.1324726596675415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40 лет
23%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6600295422813088E-2"/>
                  <c:y val="-7.0550494389512303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50 лет
23%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7207083303055497E-2"/>
                  <c:y val="-7.910815464948338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свыше </a:t>
                    </a:r>
                    <a:r>
                      <a:rPr lang="ru-RU" sz="1800" dirty="0"/>
                      <a:t>50 лет
31%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возраст!$A$1:$D$1</c:f>
              <c:strCache>
                <c:ptCount val="4"/>
                <c:pt idx="0">
                  <c:v>До 30 лет</c:v>
                </c:pt>
                <c:pt idx="1">
                  <c:v>До 40 лет</c:v>
                </c:pt>
                <c:pt idx="2">
                  <c:v>До 50 лет</c:v>
                </c:pt>
                <c:pt idx="3">
                  <c:v>Свыше 50 лет</c:v>
                </c:pt>
              </c:strCache>
            </c:strRef>
          </c:cat>
          <c:val>
            <c:numRef>
              <c:f>возраст!$A$2:$D$2</c:f>
              <c:numCache>
                <c:formatCode>General</c:formatCode>
                <c:ptCount val="4"/>
                <c:pt idx="0">
                  <c:v>42</c:v>
                </c:pt>
                <c:pt idx="1">
                  <c:v>43</c:v>
                </c:pt>
                <c:pt idx="2">
                  <c:v>43</c:v>
                </c:pt>
                <c:pt idx="3">
                  <c:v>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470975867659143"/>
          <c:y val="4.77761107163912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2222222222225"/>
          <c:y val="0.26155220180810734"/>
          <c:w val="0.81388888888888899"/>
          <c:h val="0.64353929717118719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9.6674536301405347E-3"/>
                  <c:y val="-8.2563629675540279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30 лет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388577835031733E-2"/>
                  <c:y val="3.87821675661239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40 лет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07828263207295"/>
                  <c:y val="0.14580404428252536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50 </a:t>
                    </a:r>
                    <a:r>
                      <a:rPr lang="ru-RU" sz="1800" dirty="0"/>
                      <a:t>лет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8821786667183688E-2"/>
                  <c:y val="9.946750616014875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свыше </a:t>
                    </a:r>
                    <a:r>
                      <a:rPr lang="ru-RU" sz="1800" dirty="0"/>
                      <a:t>50 лет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'возраст (2)'!$A$1:$D$1</c:f>
              <c:strCache>
                <c:ptCount val="4"/>
                <c:pt idx="0">
                  <c:v>До 30 лет</c:v>
                </c:pt>
                <c:pt idx="1">
                  <c:v>До 40 лет</c:v>
                </c:pt>
                <c:pt idx="2">
                  <c:v>До 50 лет</c:v>
                </c:pt>
                <c:pt idx="3">
                  <c:v>Свыше 50 лет</c:v>
                </c:pt>
              </c:strCache>
            </c:strRef>
          </c:cat>
          <c:val>
            <c:numRef>
              <c:f>'возраст (2)'!$A$2:$D$2</c:f>
              <c:numCache>
                <c:formatCode>General</c:formatCode>
                <c:ptCount val="4"/>
                <c:pt idx="0">
                  <c:v>39</c:v>
                </c:pt>
                <c:pt idx="1">
                  <c:v>36</c:v>
                </c:pt>
                <c:pt idx="2">
                  <c:v>34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Дополнительное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7783591678219328"/>
          <c:y val="6.481481481481482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9.3834501480511825E-2"/>
                  <c:y val="0.1600801983085447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30 лет
28%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839141061621173"/>
                  <c:y val="-0.13425925925925936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40 лет
29%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002243712051318"/>
                  <c:y val="9.944772528433955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 </a:t>
                    </a:r>
                    <a:r>
                      <a:rPr lang="ru-RU" sz="1800" dirty="0"/>
                      <a:t>50 лет
26%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559679359298245"/>
                  <c:y val="0.1232458442694663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свыше </a:t>
                    </a:r>
                    <a:r>
                      <a:rPr lang="ru-RU" sz="1800" dirty="0"/>
                      <a:t>50 лет
17%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'возраст (3)'!$A$1:$D$1</c:f>
              <c:strCache>
                <c:ptCount val="4"/>
                <c:pt idx="0">
                  <c:v>До 30 лет</c:v>
                </c:pt>
                <c:pt idx="1">
                  <c:v>До 40 лет</c:v>
                </c:pt>
                <c:pt idx="2">
                  <c:v>До 50 лет</c:v>
                </c:pt>
                <c:pt idx="3">
                  <c:v>Свыше 50 лет</c:v>
                </c:pt>
              </c:strCache>
            </c:strRef>
          </c:cat>
          <c:val>
            <c:numRef>
              <c:f>'возраст (3)'!$A$2:$D$2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Общее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0738080384230806E-2"/>
          <c:y val="1.7194471932059231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0729749163673172"/>
                  <c:y val="3.70142088231331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997228940374147"/>
                  <c:y val="4.81235289102244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0.199550113118744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38292041625004641"/>
                  <c:y val="-1.50101525362430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5523666094713771E-2"/>
                  <c:y val="-0.167010698574862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'стаж работы (2)'!$A$1:$E$1</c:f>
              <c:strCache>
                <c:ptCount val="5"/>
                <c:pt idx="0">
                  <c:v>До 1 года</c:v>
                </c:pt>
                <c:pt idx="1">
                  <c:v>До 5 лет</c:v>
                </c:pt>
                <c:pt idx="2">
                  <c:v>До 10 лет</c:v>
                </c:pt>
                <c:pt idx="3">
                  <c:v>До 20 лет</c:v>
                </c:pt>
                <c:pt idx="4">
                  <c:v>Свыше 20 лет</c:v>
                </c:pt>
              </c:strCache>
            </c:strRef>
          </c:cat>
          <c:val>
            <c:numRef>
              <c:f>'стаж работы (2)'!$A$2:$E$2</c:f>
              <c:numCache>
                <c:formatCode>General</c:formatCode>
                <c:ptCount val="5"/>
                <c:pt idx="0">
                  <c:v>10</c:v>
                </c:pt>
                <c:pt idx="1">
                  <c:v>27</c:v>
                </c:pt>
                <c:pt idx="2">
                  <c:v>33</c:v>
                </c:pt>
                <c:pt idx="3">
                  <c:v>38</c:v>
                </c:pt>
                <c:pt idx="4">
                  <c:v>77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200" b="1" i="0" u="none" strike="noStrike" kern="1200" baseline="0" dirty="0" smtClean="0">
                <a:solidFill>
                  <a:srgbClr val="113F7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Дошкольное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1.7117945676286866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7986793354530282"/>
                  <c:y val="6.29250735425532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339980145574205E-3"/>
                  <c:y val="6.04812428248713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4717410323709542E-2"/>
                  <c:y val="7.00349956255471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4307246284804334E-4"/>
                  <c:y val="2.43973495698545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021080095042553E-4"/>
                  <c:y val="-2.73327654951918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'стаж работы (3)'!$A$1:$E$1</c:f>
              <c:strCache>
                <c:ptCount val="5"/>
                <c:pt idx="0">
                  <c:v>До 1 года</c:v>
                </c:pt>
                <c:pt idx="1">
                  <c:v>До 5 лет</c:v>
                </c:pt>
                <c:pt idx="2">
                  <c:v>До 10 лет</c:v>
                </c:pt>
                <c:pt idx="3">
                  <c:v>До 20 лет</c:v>
                </c:pt>
                <c:pt idx="4">
                  <c:v>Свыше 20 лет</c:v>
                </c:pt>
              </c:strCache>
            </c:strRef>
          </c:cat>
          <c:val>
            <c:numRef>
              <c:f>'стаж работы (3)'!$A$2:$E$2</c:f>
              <c:numCache>
                <c:formatCode>General</c:formatCode>
                <c:ptCount val="5"/>
                <c:pt idx="0">
                  <c:v>8</c:v>
                </c:pt>
                <c:pt idx="1">
                  <c:v>40</c:v>
                </c:pt>
                <c:pt idx="2">
                  <c:v>21</c:v>
                </c:pt>
                <c:pt idx="3">
                  <c:v>31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522192775360882"/>
          <c:y val="3.240740740740741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5.6971473995206655E-2"/>
                  <c:y val="-8.80347769028871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518418042358738"/>
                  <c:y val="-0.129629994167395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7087445319335152"/>
                  <c:y val="-1.777777777777778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до </a:t>
                    </a:r>
                    <a:r>
                      <a:rPr lang="ru-RU" sz="1600" dirty="0"/>
                      <a:t>20 лет
28%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187686704617822"/>
                  <c:y val="0.138255686789151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'стаж работы (4)'!$A$1:$E$1</c:f>
              <c:strCache>
                <c:ptCount val="5"/>
                <c:pt idx="0">
                  <c:v>До 1 года</c:v>
                </c:pt>
                <c:pt idx="1">
                  <c:v>До 5 лет</c:v>
                </c:pt>
                <c:pt idx="2">
                  <c:v>До 10 лет</c:v>
                </c:pt>
                <c:pt idx="3">
                  <c:v>До 20 лет</c:v>
                </c:pt>
                <c:pt idx="4">
                  <c:v>Свыше 20 лет</c:v>
                </c:pt>
              </c:strCache>
            </c:strRef>
          </c:cat>
          <c:val>
            <c:numRef>
              <c:f>'стаж работы (4)'!$A$2:$E$2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учительский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состав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6058106069719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938199835347713"/>
          <c:y val="4.924983025201671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90466329617732E-2"/>
          <c:y val="0.25319609932823184"/>
          <c:w val="0.8279615946018295"/>
          <c:h val="0.65509430796056356"/>
        </c:manualLayout>
      </c:layout>
      <c:pie3DChart>
        <c:varyColors val="1"/>
        <c:ser>
          <c:idx val="0"/>
          <c:order val="0"/>
          <c:explosion val="49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3577937940566922"/>
                  <c:y val="1.41596177418477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высшее</a:t>
                    </a:r>
                    <a:r>
                      <a:rPr lang="ru-RU" dirty="0"/>
                      <a:t>
83%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901023484286202E-2"/>
                  <c:y val="0.332160130469128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2049870449965423E-2"/>
                  <c:y val="0.2932698370026148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средне –</a:t>
                    </a:r>
                    <a:r>
                      <a:rPr lang="ru-RU" sz="1600" dirty="0" err="1" smtClean="0"/>
                      <a:t>специал</a:t>
                    </a:r>
                    <a:r>
                      <a:rPr lang="ru-RU" sz="1600" dirty="0" smtClean="0"/>
                      <a:t>. проф.</a:t>
                    </a:r>
                    <a:r>
                      <a:rPr lang="ru-RU" sz="1600" dirty="0"/>
                      <a:t>
17%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342125065473041"/>
                  <c:y val="9.31984472814688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'образовательный уровень (2)'!$A$1:$D$1</c:f>
              <c:strCache>
                <c:ptCount val="3"/>
                <c:pt idx="0">
                  <c:v>Высшее</c:v>
                </c:pt>
                <c:pt idx="2">
                  <c:v>Среднее -специальное (профессиональное)</c:v>
                </c:pt>
              </c:strCache>
            </c:strRef>
          </c:cat>
          <c:val>
            <c:numRef>
              <c:f>'образовательный уровень (2)'!$A$2:$D$2</c:f>
              <c:numCache>
                <c:formatCode>General</c:formatCode>
                <c:ptCount val="4"/>
                <c:pt idx="0">
                  <c:v>152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0.01905</cdr:x>
      <cdr:y>0.06268</cdr:y>
    </cdr:from>
    <cdr:to>
      <cdr:x>0.23306</cdr:x>
      <cdr:y>0.22223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4016" y="270808"/>
          <a:ext cx="1618113" cy="6893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0.28846</cdr:x>
      <cdr:y>0.83721</cdr:y>
    </cdr:from>
    <cdr:to>
      <cdr:x>0.5</cdr:x>
      <cdr:y>0.88372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080120" y="2592288"/>
          <a:ext cx="792088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0.65079</cdr:x>
      <cdr:y>0.84783</cdr:y>
    </cdr:from>
    <cdr:to>
      <cdr:x>0.74603</cdr:x>
      <cdr:y>0.86957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2952328" y="2808312"/>
          <a:ext cx="432048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0.24098</cdr:x>
      <cdr:y>0.7572</cdr:y>
    </cdr:from>
    <cdr:to>
      <cdr:x>0.38556</cdr:x>
      <cdr:y>0.78244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2160240" y="2160240"/>
          <a:ext cx="1296144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0.45786</cdr:x>
      <cdr:y>0.22716</cdr:y>
    </cdr:from>
    <cdr:to>
      <cdr:x>0.63457</cdr:x>
      <cdr:y>0.32812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104456" y="648072"/>
          <a:ext cx="158417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0.67325</cdr:x>
      <cdr:y>0.02421</cdr:y>
    </cdr:from>
    <cdr:to>
      <cdr:x>0.95431</cdr:x>
      <cdr:y>0.42363</cdr:y>
    </cdr:to>
    <cdr:pic>
      <cdr:nvPicPr>
        <cdr:cNvPr id="2" name="Рисунок 1"/>
        <cdr:cNvPicPr/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156176" y="144016"/>
          <a:ext cx="2570058" cy="2376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0.20075</cdr:x>
      <cdr:y>0.72622</cdr:y>
    </cdr:from>
    <cdr:to>
      <cdr:x>0.27163</cdr:x>
      <cdr:y>0.78674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1835696" y="4320480"/>
          <a:ext cx="648072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ED5513-207B-46CE-B279-53C4ABCAEE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E50585-E12C-494C-8EEE-5DBFE9E8D9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64672E1-88F3-4253-8B17-48C6B797A8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435F38-36DB-4A1C-A283-F08D8DCC8A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0CE277-6263-4BA6-94EE-81C6725506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9FD290-D0C2-464F-9936-AF60EB6E0E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D3A57B-77EB-4516-A44D-3AE4E1445D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89A7F-25B5-4B8B-A351-76F029D90B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E1D136-99F3-4BBD-ACC9-199DD2AA5F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A393A3-3F87-4A13-9238-496B88F95E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93BD33-B2C9-4FA3-AAE8-EE9EA9AAB9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A6924C-F6CC-4C73-B8BD-78A496D44C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072198" y="2000240"/>
            <a:ext cx="2500330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2000240"/>
            <a:ext cx="2571768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2000240"/>
            <a:ext cx="2643206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643446"/>
            <a:ext cx="78581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образовательная политика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Енисейска: проектирование новой образовательной среды и образовательных результатов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family.by/uploads/posts/2015-04/1428914024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3117"/>
            <a:ext cx="2428892" cy="178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photo.7ya.ru/ph/2015/10/6/14441358131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250033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kzndeti.ru/userfiles/picoriginal/img-20160524152937-6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3117"/>
            <a:ext cx="2357453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oat_of_Arms_of_Eniseisk.svg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1000132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Основное образование</a:t>
            </a:r>
            <a:endParaRPr lang="en-US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79347"/>
              </p:ext>
            </p:extLst>
          </p:nvPr>
        </p:nvGraphicFramePr>
        <p:xfrm>
          <a:off x="467544" y="1772816"/>
          <a:ext cx="8287948" cy="4866248"/>
        </p:xfrm>
        <a:graphic>
          <a:graphicData uri="http://schemas.openxmlformats.org/drawingml/2006/table">
            <a:tbl>
              <a:tblPr/>
              <a:tblGrid>
                <a:gridCol w="1368152"/>
                <a:gridCol w="1296144"/>
                <a:gridCol w="1080120"/>
                <a:gridCol w="1635481"/>
                <a:gridCol w="1381325"/>
                <a:gridCol w="1526726"/>
              </a:tblGrid>
              <a:tr h="80721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ОУ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выпускников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выпускников </a:t>
                      </a: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классов,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получивших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оставлено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повторный курс обучения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2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аттестат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справку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 окончании школы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8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особого образца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СШ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СШ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СШ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СШ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СШ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№9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2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ЕПГ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3829"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1071546"/>
            <a:ext cx="38284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Итоги ОГЭ 2017 года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4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64896" cy="281136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Успешность прохождения ОГЭ, 2017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5815"/>
              </p:ext>
            </p:extLst>
          </p:nvPr>
        </p:nvGraphicFramePr>
        <p:xfrm>
          <a:off x="467544" y="908720"/>
          <a:ext cx="8287379" cy="5801947"/>
        </p:xfrm>
        <a:graphic>
          <a:graphicData uri="http://schemas.openxmlformats.org/drawingml/2006/table">
            <a:tbl>
              <a:tblPr/>
              <a:tblGrid>
                <a:gridCol w="1961257"/>
                <a:gridCol w="1598061"/>
                <a:gridCol w="1605330"/>
                <a:gridCol w="1808711"/>
                <a:gridCol w="1314020"/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выпускники, проходившие аттестацию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Успешность, %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972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сдававших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успешно сдавших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пересдавших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русский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2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2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2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2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2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обществознан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2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2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англ.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9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22863" y="564704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i="1" kern="0" dirty="0">
                <a:solidFill>
                  <a:srgbClr val="113F7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1600" b="1" i="1" kern="0" dirty="0">
                <a:solidFill>
                  <a:srgbClr val="113F7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1600" b="1" i="1" kern="0" dirty="0">
              <a:solidFill>
                <a:srgbClr val="113F71"/>
              </a:solidFill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1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Среднее образование</a:t>
            </a:r>
            <a:endParaRPr lang="en-US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1071546"/>
            <a:ext cx="7817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Итоговая аттестация 11 (12) классы в 2017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47671"/>
              </p:ext>
            </p:extLst>
          </p:nvPr>
        </p:nvGraphicFramePr>
        <p:xfrm>
          <a:off x="500033" y="1643047"/>
          <a:ext cx="8248431" cy="5026312"/>
        </p:xfrm>
        <a:graphic>
          <a:graphicData uri="http://schemas.openxmlformats.org/drawingml/2006/table">
            <a:tbl>
              <a:tblPr/>
              <a:tblGrid>
                <a:gridCol w="1119639"/>
                <a:gridCol w="1368152"/>
                <a:gridCol w="1296144"/>
                <a:gridCol w="1080120"/>
                <a:gridCol w="1224136"/>
                <a:gridCol w="1008112"/>
                <a:gridCol w="1152128"/>
              </a:tblGrid>
              <a:tr h="1516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выпускников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допущены к ЕГЭ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сдавали ЕГЭ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получили аттестат,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особого образца (медаль)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получили справку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9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9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9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9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9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0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2238"/>
            <a:ext cx="6768752" cy="563562"/>
          </a:xfrm>
        </p:spPr>
        <p:txBody>
          <a:bodyPr/>
          <a:lstStyle/>
          <a:p>
            <a:r>
              <a:rPr lang="ru-RU" sz="3600" dirty="0"/>
              <a:t>Среднее образование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4" y="1955741"/>
            <a:ext cx="8228709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12474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Статистика выбора предметов на ЕГЭ, </a:t>
            </a:r>
            <a:endParaRPr lang="ru-RU" sz="2400" b="1" dirty="0" smtClean="0"/>
          </a:p>
          <a:p>
            <a:r>
              <a:rPr lang="ru-RU" sz="2400" b="1" dirty="0" smtClean="0"/>
              <a:t>% </a:t>
            </a:r>
            <a:r>
              <a:rPr lang="ru-RU" sz="2400" b="1" dirty="0"/>
              <a:t>от общего кол-ва выпускников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6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dirty="0"/>
              <a:t>Среднее образование</a:t>
            </a:r>
            <a:endParaRPr lang="en-US" sz="3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0790"/>
              </p:ext>
            </p:extLst>
          </p:nvPr>
        </p:nvGraphicFramePr>
        <p:xfrm>
          <a:off x="467543" y="1916832"/>
          <a:ext cx="8280921" cy="3849513"/>
        </p:xfrm>
        <a:graphic>
          <a:graphicData uri="http://schemas.openxmlformats.org/drawingml/2006/table">
            <a:tbl>
              <a:tblPr/>
              <a:tblGrid>
                <a:gridCol w="1782198"/>
                <a:gridCol w="2304256"/>
                <a:gridCol w="2448272"/>
                <a:gridCol w="1746195"/>
              </a:tblGrid>
              <a:tr h="93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№2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СШ №3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№9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611560" y="1052736"/>
            <a:ext cx="784887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Получили более 80 баллов по предметам на ЕГЭ, чел. </a:t>
            </a:r>
            <a:br>
              <a:rPr lang="ru-RU" sz="2400" i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Среднее образование</a:t>
            </a:r>
            <a:endParaRPr lang="en-US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1124744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Неудовлетворительные</a:t>
            </a:r>
            <a:r>
              <a:rPr lang="ru-RU" sz="2400" b="1" dirty="0" smtClean="0"/>
              <a:t> результаты ЕГЭ 2017 года, %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89271"/>
              </p:ext>
            </p:extLst>
          </p:nvPr>
        </p:nvGraphicFramePr>
        <p:xfrm>
          <a:off x="500031" y="1643048"/>
          <a:ext cx="8248433" cy="5019135"/>
        </p:xfrm>
        <a:graphic>
          <a:graphicData uri="http://schemas.openxmlformats.org/drawingml/2006/table">
            <a:tbl>
              <a:tblPr/>
              <a:tblGrid>
                <a:gridCol w="1143011"/>
                <a:gridCol w="912734"/>
                <a:gridCol w="1008112"/>
                <a:gridCol w="936674"/>
                <a:gridCol w="857256"/>
                <a:gridCol w="928694"/>
                <a:gridCol w="928694"/>
                <a:gridCol w="714380"/>
                <a:gridCol w="818878"/>
              </a:tblGrid>
              <a:tr h="61112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выпускников, набравших баллов на ЕГЭ ниже минимального значения,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проф.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гия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 </a:t>
                      </a:r>
                      <a:r>
                        <a:rPr lang="ru-RU" sz="2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рия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рафия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1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1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№2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1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 №3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35,7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30,8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1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№9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27,8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19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25,4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Среднее образование</a:t>
            </a:r>
            <a:endParaRPr lang="en-US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121442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балл по предметам в форме ЕГЭ, 2017г.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21919"/>
              </p:ext>
            </p:extLst>
          </p:nvPr>
        </p:nvGraphicFramePr>
        <p:xfrm>
          <a:off x="460711" y="1916832"/>
          <a:ext cx="8286808" cy="4752529"/>
        </p:xfrm>
        <a:graphic>
          <a:graphicData uri="http://schemas.openxmlformats.org/drawingml/2006/table">
            <a:tbl>
              <a:tblPr/>
              <a:tblGrid>
                <a:gridCol w="942937"/>
                <a:gridCol w="792088"/>
                <a:gridCol w="720080"/>
                <a:gridCol w="720080"/>
                <a:gridCol w="792088"/>
                <a:gridCol w="792088"/>
                <a:gridCol w="864096"/>
                <a:gridCol w="648072"/>
                <a:gridCol w="767984"/>
                <a:gridCol w="600168"/>
                <a:gridCol w="647127"/>
              </a:tblGrid>
              <a:tr h="872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матем. проф.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русс.яз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общест.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биолог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информ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истор.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литер.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англ.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СШ №3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УКП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431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206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Край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848872" cy="5635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Сравнительный</a:t>
            </a:r>
            <a:r>
              <a:rPr lang="ru-RU" dirty="0" smtClean="0"/>
              <a:t> 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анализ средних баллов на ЕГЭ, 2017г. </a:t>
            </a:r>
            <a:br>
              <a:rPr lang="ru-RU" sz="2400" i="0" dirty="0">
                <a:latin typeface="Times New Roman" pitchFamily="18" charset="0"/>
                <a:cs typeface="Times New Roman" pitchFamily="18" charset="0"/>
              </a:rPr>
            </a:b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454790"/>
              </p:ext>
            </p:extLst>
          </p:nvPr>
        </p:nvGraphicFramePr>
        <p:xfrm>
          <a:off x="539552" y="1628800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dirty="0"/>
              <a:t>Среднее образование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821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74858"/>
              </p:ext>
            </p:extLst>
          </p:nvPr>
        </p:nvGraphicFramePr>
        <p:xfrm>
          <a:off x="467544" y="908720"/>
          <a:ext cx="8280920" cy="5766183"/>
        </p:xfrm>
        <a:graphic>
          <a:graphicData uri="http://schemas.openxmlformats.org/drawingml/2006/table">
            <a:tbl>
              <a:tblPr/>
              <a:tblGrid>
                <a:gridCol w="2520280"/>
                <a:gridCol w="1440160"/>
                <a:gridCol w="1224136"/>
                <a:gridCol w="1368152"/>
                <a:gridCol w="1728192"/>
              </a:tblGrid>
              <a:tr h="12020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Выпускники ОУ, прошедшие обучение по программам: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конец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 учебного года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выпускников </a:t>
                      </a:r>
                      <a:endParaRPr lang="ru-RU" sz="20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</a:t>
                      </a: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классов, 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получивших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аттестат</a:t>
                      </a:r>
                      <a:endParaRPr lang="ru-RU" sz="20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справку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 окончании школы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140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особого образца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Основного общего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(9 </a:t>
                      </a:r>
                      <a:r>
                        <a:rPr lang="ru-RU" sz="2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</a:t>
                      </a:r>
                      <a:r>
                        <a:rPr lang="ru-RU" sz="2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.)</a:t>
                      </a:r>
                      <a:endParaRPr lang="ru-RU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183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140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Среднего общего образования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(11,12 </a:t>
                      </a:r>
                      <a:r>
                        <a:rPr lang="ru-RU" sz="22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2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  <a:endParaRPr lang="ru-RU" sz="2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(УКП)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(УКП)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29948"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77723"/>
            <a:ext cx="8427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Итоги государственной итоговой аттестации 2017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16126"/>
              </p:ext>
            </p:extLst>
          </p:nvPr>
        </p:nvGraphicFramePr>
        <p:xfrm>
          <a:off x="467544" y="2132856"/>
          <a:ext cx="8280920" cy="3818494"/>
        </p:xfrm>
        <a:graphic>
          <a:graphicData uri="http://schemas.openxmlformats.org/drawingml/2006/table">
            <a:tbl>
              <a:tblPr/>
              <a:tblGrid>
                <a:gridCol w="2952328"/>
                <a:gridCol w="2808312"/>
                <a:gridCol w="2520280"/>
              </a:tblGrid>
              <a:tr h="1806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Ступень обучения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Оставлено на повторный курс 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Переведены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условно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03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начальное</a:t>
                      </a:r>
                      <a:r>
                        <a:rPr lang="ru-RU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общее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03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основное общее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03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среднее общее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03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467544" y="260648"/>
            <a:ext cx="8424936" cy="41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Общее образование </a:t>
            </a:r>
            <a:endParaRPr lang="en-US" sz="3600" dirty="0">
              <a:solidFill>
                <a:schemeClr val="accent1"/>
              </a:solidFill>
            </a:endParaRPr>
          </a:p>
          <a:p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1156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Итоги завершения обучения по уровням образования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843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748464" cy="563562"/>
          </a:xfrm>
        </p:spPr>
        <p:txBody>
          <a:bodyPr/>
          <a:lstStyle/>
          <a:p>
            <a:pPr lvl="1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Дошкольное образование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1259632" y="1412776"/>
            <a:ext cx="7884367" cy="2940918"/>
            <a:chOff x="1776" y="1296"/>
            <a:chExt cx="2064" cy="288"/>
          </a:xfrm>
        </p:grpSpPr>
        <p:sp>
          <p:nvSpPr>
            <p:cNvPr id="87156" name="Rectangle 116"/>
            <p:cNvSpPr>
              <a:spLocks noChangeArrowheads="1"/>
            </p:cNvSpPr>
            <p:nvPr/>
          </p:nvSpPr>
          <p:spPr bwMode="auto">
            <a:xfrm>
              <a:off x="2786" y="1296"/>
              <a:ext cx="52" cy="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157" name="Line 11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12732"/>
              </p:ext>
            </p:extLst>
          </p:nvPr>
        </p:nvGraphicFramePr>
        <p:xfrm>
          <a:off x="500034" y="3571876"/>
          <a:ext cx="8280923" cy="309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9"/>
                <a:gridCol w="1182989"/>
                <a:gridCol w="1182989"/>
                <a:gridCol w="1182989"/>
                <a:gridCol w="1182989"/>
                <a:gridCol w="1182989"/>
                <a:gridCol w="1182989"/>
              </a:tblGrid>
              <a:tr h="10054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возрасте от 0 до 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количество детей,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состоящих на учёте для определения в ДОУ в возрасте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0 до 1,5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1,5 до 2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2 до 3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3 до 4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4 до 5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5 до 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4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сентябре 2017 г.  180 детей в возрасте от 2-х до 3-х лет получат направления-путевки для зачисления в ДОУ города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1052736"/>
            <a:ext cx="896448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Обеспеченность местами 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в ДОУ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1">
              <a:lnSpc>
                <a:spcPct val="8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от  3 до 7 лет                                                   от 2 до 3 лет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100 %                                                            90 %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Очередность в ДОУ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gray">
          <a:xfrm>
            <a:off x="2699792" y="1772816"/>
            <a:ext cx="1008112" cy="79208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 flipH="1">
            <a:off x="5004048" y="1772816"/>
            <a:ext cx="1152128" cy="78606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22238"/>
            <a:ext cx="7242028" cy="563562"/>
          </a:xfrm>
        </p:spPr>
        <p:txBody>
          <a:bodyPr/>
          <a:lstStyle/>
          <a:p>
            <a:pPr algn="ctr"/>
            <a:r>
              <a:rPr lang="ru-RU" sz="3600" dirty="0" smtClean="0"/>
              <a:t>Образование детей с ОВЗ</a:t>
            </a:r>
            <a:endParaRPr lang="en-US" sz="3600" dirty="0"/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6143636" y="2071679"/>
            <a:ext cx="2357438" cy="17859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714348" y="2071678"/>
            <a:ext cx="2286000" cy="17145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17717" y="2219864"/>
            <a:ext cx="2038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20</a:t>
            </a:r>
            <a:r>
              <a:rPr lang="ru-RU" sz="2200" b="1" dirty="0" smtClean="0">
                <a:solidFill>
                  <a:srgbClr val="000000"/>
                </a:solidFill>
              </a:rPr>
              <a:t> детей получают дошкольное образование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3071802" y="242886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flipH="1">
            <a:off x="5143504" y="242886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2857488" y="1142984"/>
            <a:ext cx="3355978" cy="1285884"/>
            <a:chOff x="1997" y="1314"/>
            <a:chExt cx="1889" cy="1009"/>
          </a:xfrm>
        </p:grpSpPr>
        <p:grpSp>
          <p:nvGrpSpPr>
            <p:cNvPr id="6861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44314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271793" y="1428736"/>
            <a:ext cx="26500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129 детей с ОВЗ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6213466" y="2241379"/>
            <a:ext cx="22860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109</a:t>
            </a:r>
            <a:r>
              <a:rPr lang="ru-RU" sz="2200" b="1" dirty="0" smtClean="0">
                <a:solidFill>
                  <a:srgbClr val="000000"/>
                </a:solidFill>
              </a:rPr>
              <a:t> детей получают общее образование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24" name="Рисунок 23" descr="http://school2004.ucoz.ru/_si/1/1023684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05" y="3857629"/>
            <a:ext cx="4506596" cy="276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5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318158" cy="563562"/>
          </a:xfrm>
        </p:spPr>
        <p:txBody>
          <a:bodyPr/>
          <a:lstStyle/>
          <a:p>
            <a:pPr algn="ctr"/>
            <a:r>
              <a:rPr lang="ru-RU" sz="3600" dirty="0"/>
              <a:t>Образование детей с ОВЗ</a:t>
            </a:r>
            <a:endParaRPr lang="en-US" sz="36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928934"/>
            <a:ext cx="8501090" cy="314642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100% детей с ОВЗ охвачены образованием</a:t>
            </a:r>
          </a:p>
          <a:p>
            <a:pPr>
              <a:lnSpc>
                <a:spcPct val="80000"/>
              </a:lnSpc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67544" y="1071546"/>
            <a:ext cx="8413452" cy="3312110"/>
            <a:chOff x="250" y="1136"/>
            <a:chExt cx="3861" cy="173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 rot="10800000">
              <a:off x="494" y="1997"/>
              <a:ext cx="3396" cy="38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>
              <a:off x="265" y="1978"/>
              <a:ext cx="397" cy="40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gray">
            <a:xfrm rot="10800000">
              <a:off x="527" y="1585"/>
              <a:ext cx="3040" cy="37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50" y="1568"/>
              <a:ext cx="397" cy="4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019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250" y="1136"/>
              <a:ext cx="2897" cy="405"/>
              <a:chOff x="-125" y="853"/>
              <a:chExt cx="4205" cy="560"/>
            </a:xfrm>
          </p:grpSpPr>
          <p:sp>
            <p:nvSpPr>
              <p:cNvPr id="19" name="Rectangle 24"/>
              <p:cNvSpPr>
                <a:spLocks noChangeArrowheads="1"/>
              </p:cNvSpPr>
              <p:nvPr/>
            </p:nvSpPr>
            <p:spPr bwMode="gray">
              <a:xfrm rot="10800000">
                <a:off x="230" y="853"/>
                <a:ext cx="3850" cy="560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-125" y="853"/>
                <a:ext cx="3374" cy="558"/>
                <a:chOff x="-20" y="1958"/>
                <a:chExt cx="1780" cy="300"/>
              </a:xfrm>
            </p:grpSpPr>
            <p:sp>
              <p:nvSpPr>
                <p:cNvPr id="21" name="Oval 27"/>
                <p:cNvSpPr>
                  <a:spLocks noChangeArrowheads="1"/>
                </p:cNvSpPr>
                <p:nvPr/>
              </p:nvSpPr>
              <p:spPr bwMode="gray">
                <a:xfrm>
                  <a:off x="-20" y="1958"/>
                  <a:ext cx="313" cy="3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3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Text Box 29"/>
                <p:cNvSpPr txBox="1">
                  <a:spLocks noChangeArrowheads="1"/>
                </p:cNvSpPr>
                <p:nvPr/>
              </p:nvSpPr>
              <p:spPr bwMode="gray">
                <a:xfrm>
                  <a:off x="1671" y="2016"/>
                  <a:ext cx="89" cy="21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15" name="Text Box 30"/>
            <p:cNvSpPr txBox="1">
              <a:spLocks noChangeArrowheads="1"/>
            </p:cNvSpPr>
            <p:nvPr/>
          </p:nvSpPr>
          <p:spPr bwMode="gray">
            <a:xfrm>
              <a:off x="662" y="1622"/>
              <a:ext cx="337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indent="0">
                <a:lnSpc>
                  <a:spcPct val="80000"/>
                </a:lnSpc>
                <a:buNone/>
              </a:pPr>
              <a:r>
                <a:rPr lang="ru-RU" sz="20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16 детей с ОВЗ получают образование в форме семейного : </a:t>
              </a:r>
            </a:p>
            <a:p>
              <a:pPr marL="0" indent="0">
                <a:lnSpc>
                  <a:spcPct val="80000"/>
                </a:lnSpc>
                <a:buNone/>
              </a:pPr>
              <a:r>
                <a:rPr lang="ru-RU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12 </a:t>
              </a: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дошкольное образование,  4 –общее образование</a:t>
              </a:r>
            </a:p>
            <a:p>
              <a:pPr marL="0" indent="0">
                <a:lnSpc>
                  <a:spcPct val="80000"/>
                </a:lnSpc>
                <a:buNone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gray">
            <a:xfrm>
              <a:off x="626" y="1136"/>
              <a:ext cx="344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образовательных учреждениях получают дошкольное     </a:t>
              </a:r>
            </a:p>
            <a:p>
              <a:pPr eaLnBrk="0" hangingPunct="0"/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образование 8 детей с ОВЗ, общее образование – 105 детей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gray">
            <a:xfrm>
              <a:off x="658" y="2088"/>
              <a:ext cx="345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100 % детей с ОВЗ охвачены образованием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gray">
            <a:xfrm>
              <a:off x="845" y="2640"/>
              <a:ext cx="1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b="1" dirty="0">
                  <a:solidFill>
                    <a:schemeClr val="bg1"/>
                  </a:solidFill>
                </a:rPr>
                <a:t>Add Your Text</a:t>
              </a:r>
            </a:p>
          </p:txBody>
        </p:sp>
      </p:grpSp>
      <p:pic>
        <p:nvPicPr>
          <p:cNvPr id="25" name="Рисунок 24" descr="http://co8tula.ru/upload/iblock/fd2/fd2b8df60b8688968ed979497ddfa22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1" y="3669330"/>
            <a:ext cx="3032760" cy="2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6school6.wmsite.ru/_mod_files/ce_images/kb/343304_html_m72b9a6c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12" y="3453975"/>
            <a:ext cx="3298825" cy="317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2238"/>
            <a:ext cx="7056784" cy="563562"/>
          </a:xfrm>
        </p:spPr>
        <p:txBody>
          <a:bodyPr/>
          <a:lstStyle/>
          <a:p>
            <a:r>
              <a:rPr lang="ru-RU" sz="3600" dirty="0"/>
              <a:t>Образование детей с ОВЗ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364401"/>
              </p:ext>
            </p:extLst>
          </p:nvPr>
        </p:nvGraphicFramePr>
        <p:xfrm>
          <a:off x="467545" y="908720"/>
          <a:ext cx="828092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2016224"/>
                <a:gridCol w="2088232"/>
                <a:gridCol w="1944217"/>
              </a:tblGrid>
              <a:tr h="7283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детей с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ОВЗ / из них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дети- инвалиды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Обучаются по адаптированной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общеобразовательной программе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программе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детей с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умствен.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отсталостью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МАОУ СОШ № 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/ 6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СОШ № 2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 / 31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СОШ № 3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/ 5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СОШ № 7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/ 4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МАОУ СОШ № 9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/ 1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ЧОУ ЕПГ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3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 / 47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3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2238"/>
            <a:ext cx="6940624" cy="563562"/>
          </a:xfrm>
        </p:spPr>
        <p:txBody>
          <a:bodyPr/>
          <a:lstStyle/>
          <a:p>
            <a:pPr algn="ctr"/>
            <a:r>
              <a:rPr lang="ru-RU" sz="3600" dirty="0" smtClean="0"/>
              <a:t>Образование детей с О</a:t>
            </a:r>
            <a:r>
              <a:rPr lang="ru-RU" sz="3200" dirty="0" smtClean="0"/>
              <a:t>ВЗ</a:t>
            </a:r>
            <a:endParaRPr lang="en-US" sz="1800" dirty="0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1472" y="1000108"/>
            <a:ext cx="385765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43438" y="1000108"/>
            <a:ext cx="4000528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3857628"/>
            <a:ext cx="4143404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6school6.wmsite.ru/_mod_files/ce_images/kb/343304_html_m72b9a6c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12" y="3714753"/>
            <a:ext cx="3298825" cy="290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Сидорова.С.В\Desktop\фото 2 школа\IMG_8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6" y="1121462"/>
            <a:ext cx="3707904" cy="247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Сидорова.С.В\Desktop\фото 2 школа\IMG_48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6" y="1086619"/>
            <a:ext cx="3790112" cy="2526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Сидорова.С.В\Desktop\фото 2 школа\IMG_3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6" y="3972161"/>
            <a:ext cx="3997092" cy="24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9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563562"/>
          </a:xfrm>
        </p:spPr>
        <p:txBody>
          <a:bodyPr/>
          <a:lstStyle/>
          <a:p>
            <a:pPr algn="ctr"/>
            <a:r>
              <a:rPr lang="ru-RU" sz="2000" i="0" dirty="0" smtClean="0"/>
              <a:t/>
            </a:r>
            <a:br>
              <a:rPr lang="ru-RU" sz="2000" i="0" dirty="0" smtClean="0"/>
            </a:br>
            <a:r>
              <a:rPr lang="ru-RU" sz="2000" i="0" dirty="0" smtClean="0"/>
              <a:t>Количественный  </a:t>
            </a:r>
            <a:r>
              <a:rPr lang="ru-RU" sz="2000" i="0" dirty="0"/>
              <a:t>состав обучающихся</a:t>
            </a:r>
            <a:br>
              <a:rPr lang="ru-RU" sz="2000" i="0" dirty="0"/>
            </a:br>
            <a:r>
              <a:rPr lang="ru-RU" sz="2000" i="0" dirty="0"/>
              <a:t> учреждений дополнительного образования детей</a:t>
            </a:r>
            <a:r>
              <a:rPr lang="ru-RU" sz="2000" i="0" dirty="0" smtClean="0"/>
              <a:t/>
            </a:r>
            <a:br>
              <a:rPr lang="ru-RU" sz="2000" i="0" dirty="0" smtClean="0"/>
            </a:br>
            <a:endParaRPr lang="ru-RU" sz="2000" i="0" dirty="0"/>
          </a:p>
        </p:txBody>
      </p:sp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906204"/>
              </p:ext>
            </p:extLst>
          </p:nvPr>
        </p:nvGraphicFramePr>
        <p:xfrm>
          <a:off x="467545" y="908720"/>
          <a:ext cx="8280920" cy="586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7"/>
                <a:gridCol w="1872208"/>
                <a:gridCol w="1656185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Учреждение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объединений</a:t>
                      </a:r>
                      <a:endParaRPr lang="ru-RU" sz="20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2000" b="1" kern="12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</a:t>
                      </a:r>
                      <a:r>
                        <a:rPr lang="ru-RU" sz="2000" b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9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ДО «Центр дополнительного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реализуются направления: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социально-педагогическое,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художественное,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техническое,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физкультурно-спортивное,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естественнонаучное,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туристско-краеведческое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ДО «Центр профессионального самоопределения и технологического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реализуются направления: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социально-педагогическое,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художественное,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2238"/>
            <a:ext cx="8064896" cy="563562"/>
          </a:xfrm>
        </p:spPr>
        <p:txBody>
          <a:bodyPr/>
          <a:lstStyle/>
          <a:p>
            <a:pPr algn="ctr"/>
            <a:r>
              <a:rPr lang="ru-RU" sz="2000" i="0" dirty="0" smtClean="0"/>
              <a:t>Значимые достижения учащихся</a:t>
            </a:r>
            <a:br>
              <a:rPr lang="ru-RU" sz="2000" i="0" dirty="0" smtClean="0"/>
            </a:br>
            <a:r>
              <a:rPr lang="ru-RU" sz="2000" i="0" dirty="0" smtClean="0"/>
              <a:t> </a:t>
            </a:r>
            <a:r>
              <a:rPr lang="ru-RU" sz="2000" i="0" dirty="0" smtClean="0">
                <a:cs typeface="Times New Roman" pitchFamily="18" charset="0"/>
              </a:rPr>
              <a:t>учреждений</a:t>
            </a:r>
            <a:r>
              <a:rPr lang="ru-RU" sz="2000" i="0" dirty="0" smtClean="0"/>
              <a:t> дополнительного образования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23267"/>
              </p:ext>
            </p:extLst>
          </p:nvPr>
        </p:nvGraphicFramePr>
        <p:xfrm>
          <a:off x="467544" y="908720"/>
          <a:ext cx="8280920" cy="5776494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6293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800" b="1" kern="1200" baseline="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конкурса на присуждение стипендии </a:t>
                      </a:r>
                      <a:r>
                        <a:rPr lang="ru-RU" sz="1800" b="1" kern="1200" baseline="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лавы </a:t>
                      </a: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города Енисейска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одаренным учащимся (Калистратова М. , 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93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Победитель конкурсного отбора на участие в Кремлевской елке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(Некрасов Е., 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6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Победители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конкурсного отбора на предоставление путевок для одаренных </a:t>
                      </a: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 в ВДЦ «Артек», «Океан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</a:t>
                      </a:r>
                      <a:r>
                        <a:rPr lang="ru-RU" sz="1800" b="1" kern="1200" baseline="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лагеря Республики</a:t>
                      </a:r>
                      <a:r>
                        <a:rPr lang="ru-RU" sz="1800" b="1" kern="1200" baseline="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Крым (5 чел. 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594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Победители и лауреаты Международного конкурса-фестиваля «Сибирь </a:t>
                      </a: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зажигает звезды»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94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Победители и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дипломанты краевого </a:t>
                      </a: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творческого фестиваля «Таланты без границ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ru-RU" sz="1800" b="1" kern="1200" baseline="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9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Победитель зонального этапа краевого конкурса технических идей и разработок школьников и студентов «Сибирский техносалон»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северного образовательного округа (ЦДО)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2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Победитель зонального  очного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Фестиваля </a:t>
                      </a: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робототехнике  «Роботех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2016</a:t>
                      </a: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(Хвостов А., 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Победители зонального очного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Фестиваля по робототехнике  «</a:t>
                      </a:r>
                      <a:r>
                        <a:rPr lang="ru-RU" sz="1800" b="1" kern="1200" dirty="0" err="1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Роботех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2016» (команда ЦДО)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8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во 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всероссийском </a:t>
                      </a:r>
                      <a:r>
                        <a:rPr lang="ru-RU" sz="1800" b="1" kern="1200" dirty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конкурсе лидеров и руководителей детских и молодежных общественных объединений «Лидер </a:t>
                      </a:r>
                      <a:r>
                        <a:rPr lang="en-US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XXI</a:t>
                      </a:r>
                      <a:r>
                        <a:rPr lang="ru-RU" sz="18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века» (ЦПС и ТО)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14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63562"/>
          </a:xfrm>
        </p:spPr>
        <p:txBody>
          <a:bodyPr/>
          <a:lstStyle/>
          <a:p>
            <a:pPr algn="ctr"/>
            <a:r>
              <a:rPr lang="ru-RU" sz="2000" i="0" dirty="0" smtClean="0"/>
              <a:t/>
            </a:r>
            <a:br>
              <a:rPr lang="ru-RU" sz="2000" i="0" dirty="0" smtClean="0"/>
            </a:br>
            <a:r>
              <a:rPr lang="ru-RU" sz="2200" i="0" dirty="0" smtClean="0"/>
              <a:t>Значимые достижения педагогов</a:t>
            </a:r>
            <a:r>
              <a:rPr lang="ru-RU" sz="2200" i="0" dirty="0"/>
              <a:t/>
            </a:r>
            <a:br>
              <a:rPr lang="ru-RU" sz="2200" i="0" dirty="0"/>
            </a:br>
            <a:r>
              <a:rPr lang="ru-RU" sz="2200" i="0" dirty="0"/>
              <a:t> учреждений дополнительного образования </a:t>
            </a:r>
            <a:r>
              <a:rPr lang="ru-RU" sz="2000" i="0" dirty="0" smtClean="0"/>
              <a:t/>
            </a:r>
            <a:br>
              <a:rPr lang="ru-RU" sz="2000" i="0" dirty="0" smtClean="0"/>
            </a:br>
            <a:endParaRPr lang="ru-RU" sz="2000" i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82772"/>
              </p:ext>
            </p:extLst>
          </p:nvPr>
        </p:nvGraphicFramePr>
        <p:xfrm>
          <a:off x="467545" y="908721"/>
          <a:ext cx="8280920" cy="5826769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3464569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ДО «Центр профессионального самоопределения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технологического образования»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Финалисты </a:t>
                      </a:r>
                      <a:r>
                        <a:rPr lang="en-US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Краевого конкурса дополнительных общеобразовательных программ, реализуемых в сетевой </a:t>
                      </a: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форме</a:t>
                      </a:r>
                      <a:r>
                        <a:rPr lang="ru-RU" sz="17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(номинация </a:t>
                      </a:r>
                      <a:r>
                        <a:rPr lang="ru-RU" sz="17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«Новое содержание дополнительных общеобразовательных программ»)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Региональная </a:t>
                      </a: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инновационная площадка, реализующая проект «Профессиональная ориентация как средство достижения новых образовательных </a:t>
                      </a: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результатов </a:t>
                      </a:r>
                      <a:r>
                        <a:rPr lang="ru-RU" sz="17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контексте </a:t>
                      </a: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ФГОС»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Участники регионального чемпионата «Молодые профессионалы» </a:t>
                      </a:r>
                      <a:r>
                        <a:rPr lang="en-US" sz="1700" b="1" kern="1200" dirty="0" err="1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JuniorSkills</a:t>
                      </a:r>
                      <a:r>
                        <a:rPr lang="ru-RU" sz="1700" b="1" kern="1200" dirty="0" smtClean="0">
                          <a:solidFill>
                            <a:srgbClr val="113F7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18" marR="5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96070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МАОУ </a:t>
                      </a:r>
                      <a:r>
                        <a:rPr lang="ru-RU" sz="2000" b="1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«Центр детского творчества»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Участники добровольной сертификации «Межрегионального центра развития и поддержки одаренной и талантливой молодежи» специалистов, работающих  в сфере развития и поддержки одаренных и талантливых детей и молодежи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Участники регионального форума «Гражданственность через образование»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6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750" y="-82252"/>
            <a:ext cx="7301959" cy="70294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600" dirty="0" smtClean="0"/>
              <a:t>Развитие олимпиадного движения</a:t>
            </a:r>
            <a:endParaRPr lang="ru-RU" sz="2600" dirty="0"/>
          </a:p>
        </p:txBody>
      </p:sp>
      <p:pic>
        <p:nvPicPr>
          <p:cNvPr id="5" name="Picture 2" descr="C:\Users\zalega\Desktop\000\vo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" t="7088" r="7941" b="7088"/>
          <a:stretch>
            <a:fillRect/>
          </a:stretch>
        </p:blipFill>
        <p:spPr bwMode="auto">
          <a:xfrm>
            <a:off x="539552" y="0"/>
            <a:ext cx="74393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29982"/>
              </p:ext>
            </p:extLst>
          </p:nvPr>
        </p:nvGraphicFramePr>
        <p:xfrm>
          <a:off x="467544" y="1916832"/>
          <a:ext cx="828092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7"/>
                <a:gridCol w="2520280"/>
                <a:gridCol w="2376263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Возрастная категория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детей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общего числа детей данного возраста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87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старшего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дошкольного возраста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10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7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начальной школы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86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7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основной школы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557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72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01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средней школы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397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6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99,7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980728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Охват детей образовательных организаций  олимпиадным движением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93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35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2048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980728"/>
            <a:ext cx="690964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Школьный 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67470"/>
              </p:ext>
            </p:extLst>
          </p:nvPr>
        </p:nvGraphicFramePr>
        <p:xfrm>
          <a:off x="467545" y="1700808"/>
          <a:ext cx="8306353" cy="2040454"/>
        </p:xfrm>
        <a:graphic>
          <a:graphicData uri="http://schemas.openxmlformats.org/drawingml/2006/table">
            <a:tbl>
              <a:tblPr/>
              <a:tblGrid>
                <a:gridCol w="889529"/>
                <a:gridCol w="1008112"/>
                <a:gridCol w="936104"/>
                <a:gridCol w="792088"/>
                <a:gridCol w="576064"/>
                <a:gridCol w="576064"/>
                <a:gridCol w="648072"/>
                <a:gridCol w="648072"/>
                <a:gridCol w="720080"/>
                <a:gridCol w="720080"/>
                <a:gridCol w="792088"/>
              </a:tblGrid>
              <a:tr h="4388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участвующих школ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участников (чел.)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от общего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кол-ва уч-ся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участников (чел.)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9026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9026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1143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Times New Roman"/>
                        </a:rPr>
                        <a:t>97,5%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162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217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178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189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183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117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8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 descr="C:\Users\zalega\Desktop\000\vo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" t="7088" r="7941" b="7088"/>
          <a:stretch>
            <a:fillRect/>
          </a:stretch>
        </p:blipFill>
        <p:spPr bwMode="auto">
          <a:xfrm>
            <a:off x="467544" y="9319"/>
            <a:ext cx="74393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43608" y="3861048"/>
            <a:ext cx="690964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56252"/>
              </p:ext>
            </p:extLst>
          </p:nvPr>
        </p:nvGraphicFramePr>
        <p:xfrm>
          <a:off x="467544" y="4581128"/>
          <a:ext cx="8280920" cy="2088232"/>
        </p:xfrm>
        <a:graphic>
          <a:graphicData uri="http://schemas.openxmlformats.org/drawingml/2006/table">
            <a:tbl>
              <a:tblPr/>
              <a:tblGrid>
                <a:gridCol w="792088"/>
                <a:gridCol w="1368152"/>
                <a:gridCol w="1368152"/>
                <a:gridCol w="1152128"/>
                <a:gridCol w="1152128"/>
                <a:gridCol w="1224136"/>
                <a:gridCol w="1224136"/>
              </a:tblGrid>
              <a:tr h="78831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количествоучастников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том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 (% от общего количества обучающихся данной возрастной группы)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89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06" marR="6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233 чел.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24,2 %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28,3 %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27,4 %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35,0 %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42,4 %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3608" y="266191"/>
            <a:ext cx="792088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Участие во Всероссийской олимпиаде школьников</a:t>
            </a:r>
          </a:p>
          <a:p>
            <a:pPr algn="ctr"/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90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35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556" y="908720"/>
            <a:ext cx="7992888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 победителей и призеров </a:t>
            </a:r>
          </a:p>
          <a:p>
            <a:pPr lvl="0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муниципального этапа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 descr="C:\Users\zalega\Desktop\000\vo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" t="7088" r="7941" b="7088"/>
          <a:stretch>
            <a:fillRect/>
          </a:stretch>
        </p:blipFill>
        <p:spPr bwMode="auto">
          <a:xfrm>
            <a:off x="611560" y="0"/>
            <a:ext cx="74393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9532" y="3212976"/>
            <a:ext cx="8424936" cy="98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 регионального этапа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3" y="188640"/>
            <a:ext cx="788436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Участие во Всероссийской олимпиаде школьников</a:t>
            </a:r>
          </a:p>
          <a:p>
            <a:pPr algn="ctr"/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48908"/>
              </p:ext>
            </p:extLst>
          </p:nvPr>
        </p:nvGraphicFramePr>
        <p:xfrm>
          <a:off x="467544" y="1772816"/>
          <a:ext cx="8280920" cy="1368152"/>
        </p:xfrm>
        <a:graphic>
          <a:graphicData uri="http://schemas.openxmlformats.org/drawingml/2006/table">
            <a:tbl>
              <a:tblPr/>
              <a:tblGrid>
                <a:gridCol w="2880320"/>
                <a:gridCol w="5400600"/>
              </a:tblGrid>
              <a:tr h="576063"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Учебный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победителей и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призеров (чел.)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33769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2015-2016 </a:t>
                      </a: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320">
                <a:tc>
                  <a:txBody>
                    <a:bodyPr/>
                    <a:lstStyle/>
                    <a:p>
                      <a:pPr marL="0" marR="0" indent="36068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2016-2017 </a:t>
                      </a: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06681"/>
              </p:ext>
            </p:extLst>
          </p:nvPr>
        </p:nvGraphicFramePr>
        <p:xfrm>
          <a:off x="467544" y="3705418"/>
          <a:ext cx="8316924" cy="2963942"/>
        </p:xfrm>
        <a:graphic>
          <a:graphicData uri="http://schemas.openxmlformats.org/drawingml/2006/table">
            <a:tbl>
              <a:tblPr/>
              <a:tblGrid>
                <a:gridCol w="2880320"/>
                <a:gridCol w="54366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ОУ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участников (чел.)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СШ 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СШ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№ 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ЦПС и ТО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7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214282" y="1714488"/>
            <a:ext cx="8572560" cy="3214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+mj-lt"/>
                <a:cs typeface="Times New Roman" pitchFamily="18" charset="0"/>
              </a:rPr>
              <a:t>Открытая практика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93139"/>
              </p:ext>
            </p:extLst>
          </p:nvPr>
        </p:nvGraphicFramePr>
        <p:xfrm>
          <a:off x="467543" y="908720"/>
          <a:ext cx="8323806" cy="5787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4536504"/>
                <a:gridCol w="2347141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едагоги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Социо-игровые подходы к педагогике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опыт работы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Верещагина И.Ю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ДОУ № </a:t>
                      </a: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профессиональные пробы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Косторева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6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опыт работы 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r>
                        <a:rPr lang="ru-RU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Е.Е.Шулешко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Бойко Д.А.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ТРИЗ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10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рофессиональные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пробы педагогов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Горбунова О.Л.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0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 проектов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15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профессиональные пробы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Назарова О.П.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5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профессиональные пробы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Антонова Е.В.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16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опыт работы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Николаева Л.А.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9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Технологии исследовательской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11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рофессиональные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пробы педагогов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Лиханова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К.Т.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613848" cy="5635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Значимые (очные) достижения учащихся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2016 - 2017 уч. году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02313"/>
              </p:ext>
            </p:extLst>
          </p:nvPr>
        </p:nvGraphicFramePr>
        <p:xfrm>
          <a:off x="467544" y="908720"/>
          <a:ext cx="8280920" cy="57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295232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4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сочинений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чел. (СШ №2)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Краевая</a:t>
                      </a:r>
                      <a:r>
                        <a:rPr lang="ru-RU" sz="20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компетентностная олимпиада 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чел. (СШ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№2, №3, №9)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5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Краевой Фестиваль школьных музеев, клубов патриотической направленности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команды СШ №1, №9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 фестиваль «Роботех 2016»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чел. (ЦДО)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 конкурс технических идей и разработок «Сибирский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техносалон»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чел. (ЦДО)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6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 форум «Молодежь и наука» (муниципальный этап)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чел.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(СШ № 1, 2, 3, 7, 9, ЕПГ, ЦДО, ЦПС и ТО)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Всероссийский конкурс по чтению вслух «Живая классика» (муниципальный этап)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чел. (СШ №1, №2, №3)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1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Городской конкурс «Ученик года - 2017»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чел. (СШ №1, №2)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03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конкурсы письма в рамках Дней славянской письменности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чел. (СШ №1, №2, №3)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66878" y="982686"/>
            <a:ext cx="8677122" cy="3310879"/>
            <a:chOff x="249" y="1208"/>
            <a:chExt cx="3982" cy="1691"/>
          </a:xfrm>
        </p:grpSpPr>
        <p:sp>
          <p:nvSpPr>
            <p:cNvPr id="92164" name="Rectangle 4"/>
            <p:cNvSpPr>
              <a:spLocks noChangeArrowheads="1"/>
            </p:cNvSpPr>
            <p:nvPr/>
          </p:nvSpPr>
          <p:spPr bwMode="gray">
            <a:xfrm rot="10800000">
              <a:off x="481" y="2568"/>
              <a:ext cx="3396" cy="25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6" name="Oval 6"/>
            <p:cNvSpPr>
              <a:spLocks noChangeArrowheads="1"/>
            </p:cNvSpPr>
            <p:nvPr/>
          </p:nvSpPr>
          <p:spPr bwMode="gray">
            <a:xfrm>
              <a:off x="249" y="2494"/>
              <a:ext cx="364" cy="40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0" name="Rectangle 10"/>
            <p:cNvSpPr>
              <a:spLocks noChangeArrowheads="1"/>
            </p:cNvSpPr>
            <p:nvPr/>
          </p:nvSpPr>
          <p:spPr bwMode="gray">
            <a:xfrm rot="10800000">
              <a:off x="481" y="1685"/>
              <a:ext cx="3040" cy="25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gray">
            <a:xfrm>
              <a:off x="249" y="1642"/>
              <a:ext cx="364" cy="37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019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7" name="Rectangle 17"/>
            <p:cNvSpPr>
              <a:spLocks noChangeArrowheads="1"/>
            </p:cNvSpPr>
            <p:nvPr/>
          </p:nvSpPr>
          <p:spPr bwMode="gray">
            <a:xfrm rot="10800000">
              <a:off x="448" y="2126"/>
              <a:ext cx="3064" cy="26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80" name="Oval 20"/>
            <p:cNvSpPr>
              <a:spLocks noChangeArrowheads="1"/>
            </p:cNvSpPr>
            <p:nvPr/>
          </p:nvSpPr>
          <p:spPr bwMode="gray">
            <a:xfrm>
              <a:off x="249" y="2053"/>
              <a:ext cx="363" cy="40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49" y="1208"/>
              <a:ext cx="2850" cy="367"/>
              <a:chOff x="-127" y="956"/>
              <a:chExt cx="4138" cy="509"/>
            </a:xfrm>
          </p:grpSpPr>
          <p:sp>
            <p:nvSpPr>
              <p:cNvPr id="92184" name="Rectangle 24"/>
              <p:cNvSpPr>
                <a:spLocks noChangeArrowheads="1"/>
              </p:cNvSpPr>
              <p:nvPr/>
            </p:nvSpPr>
            <p:spPr bwMode="gray">
              <a:xfrm rot="10800000">
                <a:off x="209" y="1056"/>
                <a:ext cx="3802" cy="399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-127" y="956"/>
                <a:ext cx="3377" cy="509"/>
                <a:chOff x="-21" y="2016"/>
                <a:chExt cx="1781" cy="274"/>
              </a:xfrm>
            </p:grpSpPr>
            <p:sp>
              <p:nvSpPr>
                <p:cNvPr id="92187" name="Oval 27"/>
                <p:cNvSpPr>
                  <a:spLocks noChangeArrowheads="1"/>
                </p:cNvSpPr>
                <p:nvPr/>
              </p:nvSpPr>
              <p:spPr bwMode="gray">
                <a:xfrm>
                  <a:off x="-21" y="2016"/>
                  <a:ext cx="279" cy="2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3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189" name="Text Box 29"/>
                <p:cNvSpPr txBox="1">
                  <a:spLocks noChangeArrowheads="1"/>
                </p:cNvSpPr>
                <p:nvPr/>
              </p:nvSpPr>
              <p:spPr bwMode="gray">
                <a:xfrm>
                  <a:off x="1671" y="2016"/>
                  <a:ext cx="89" cy="21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endPara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92190" name="Text Box 30"/>
            <p:cNvSpPr txBox="1">
              <a:spLocks noChangeArrowheads="1"/>
            </p:cNvSpPr>
            <p:nvPr/>
          </p:nvSpPr>
          <p:spPr bwMode="gray">
            <a:xfrm>
              <a:off x="481" y="1317"/>
              <a:ext cx="353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/>
                <a:t>   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2191" name="Text Box 31"/>
            <p:cNvSpPr txBox="1">
              <a:spLocks noChangeArrowheads="1"/>
            </p:cNvSpPr>
            <p:nvPr/>
          </p:nvSpPr>
          <p:spPr bwMode="gray">
            <a:xfrm>
              <a:off x="415" y="1722"/>
              <a:ext cx="373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tabLst>
                  <a:tab pos="449263" algn="l"/>
                </a:tabLst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92192" name="Text Box 32"/>
            <p:cNvSpPr txBox="1">
              <a:spLocks noChangeArrowheads="1"/>
            </p:cNvSpPr>
            <p:nvPr/>
          </p:nvSpPr>
          <p:spPr bwMode="gray">
            <a:xfrm>
              <a:off x="559" y="2086"/>
              <a:ext cx="367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92193" name="Text Box 33"/>
            <p:cNvSpPr txBox="1">
              <a:spLocks noChangeArrowheads="1"/>
            </p:cNvSpPr>
            <p:nvPr/>
          </p:nvSpPr>
          <p:spPr bwMode="gray">
            <a:xfrm>
              <a:off x="613" y="2605"/>
              <a:ext cx="333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gray">
            <a:xfrm>
              <a:off x="910" y="1329"/>
              <a:ext cx="204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/>
                <a:t> Енисейск знакомый и незнакомый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992888" cy="5635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/>
              <a:t>Муниципальная </a:t>
            </a:r>
            <a:r>
              <a:rPr lang="ru-RU" sz="2000" dirty="0" err="1" smtClean="0"/>
              <a:t>образоватеьно-воспитательная</a:t>
            </a:r>
            <a:r>
              <a:rPr lang="ru-RU" sz="2000" dirty="0" smtClean="0"/>
              <a:t> программа «Культурный калейдоскоп»</a:t>
            </a:r>
            <a:endParaRPr lang="en-US" sz="2000" i="0" dirty="0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gray">
          <a:xfrm rot="10800000">
            <a:off x="1115616" y="4509120"/>
            <a:ext cx="5707709" cy="504056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gray">
          <a:xfrm>
            <a:off x="467544" y="4365104"/>
            <a:ext cx="864096" cy="79208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gray">
          <a:xfrm rot="10800000">
            <a:off x="971600" y="5373216"/>
            <a:ext cx="7200800" cy="50405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gray">
          <a:xfrm>
            <a:off x="467544" y="5229200"/>
            <a:ext cx="865097" cy="78156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019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gray">
          <a:xfrm rot="10800000">
            <a:off x="1115616" y="6237312"/>
            <a:ext cx="6676721" cy="510781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gray">
          <a:xfrm>
            <a:off x="467544" y="6093296"/>
            <a:ext cx="864096" cy="764704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2431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50958" y="1988840"/>
            <a:ext cx="388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Енисейск - многонациональный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24054" y="2815227"/>
            <a:ext cx="284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Енисейск - культурный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016574" y="3690404"/>
            <a:ext cx="312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Енисейск - современный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062954" y="4576482"/>
            <a:ext cx="324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Енисейск - православный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98470" y="5409270"/>
            <a:ext cx="289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Енисейск - спортивный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024054" y="6233481"/>
            <a:ext cx="3049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Енисейск - ремесленный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2238"/>
            <a:ext cx="8352928" cy="563562"/>
          </a:xfrm>
        </p:spPr>
        <p:txBody>
          <a:bodyPr/>
          <a:lstStyle/>
          <a:p>
            <a:pPr algn="ctr"/>
            <a:r>
              <a:rPr lang="ru-RU" sz="3600" i="0" dirty="0">
                <a:solidFill>
                  <a:srgbClr val="113F71"/>
                </a:solidFill>
                <a:cs typeface="Times New Roman" pitchFamily="18" charset="0"/>
              </a:rPr>
              <a:t>Инновационная деятельность </a:t>
            </a:r>
            <a:endParaRPr lang="en-US" sz="1800" dirty="0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1472" y="1000108"/>
            <a:ext cx="385765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43438" y="1000108"/>
            <a:ext cx="4000528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3857628"/>
            <a:ext cx="385765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3857628"/>
            <a:ext cx="4000528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C:\Documents and Settings\Пользователь\Рабочий стол\Изображение 657.jpg"/>
          <p:cNvPicPr/>
          <p:nvPr/>
        </p:nvPicPr>
        <p:blipFill>
          <a:blip r:embed="rId2" cstate="print"/>
          <a:srcRect l="6729" r="4487"/>
          <a:stretch>
            <a:fillRect/>
          </a:stretch>
        </p:blipFill>
        <p:spPr bwMode="auto">
          <a:xfrm>
            <a:off x="623969" y="1058803"/>
            <a:ext cx="3816424" cy="2635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\\Приемная-пк\шлюз\Кузьмина С.В\для Кузьминой С.В 3 школа\P_20170403_1213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27" y="3894106"/>
            <a:ext cx="3927949" cy="2618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http://school-no2-enis.ucoz.ru/_ph/32/2/8129851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4" y="3894106"/>
            <a:ext cx="3816424" cy="2618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5" descr="C:\Documents and Settings\Пользователь\Рабочий стол\CipzoxUiMuc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679727" y="1058803"/>
            <a:ext cx="3927949" cy="2635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73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0" dirty="0" smtClean="0">
                <a:cs typeface="Times New Roman" pitchFamily="18" charset="0"/>
              </a:rPr>
              <a:t>Возрастной состав</a:t>
            </a:r>
            <a:endParaRPr lang="ru-RU" sz="3600" i="0" dirty="0"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166167"/>
              </p:ext>
            </p:extLst>
          </p:nvPr>
        </p:nvGraphicFramePr>
        <p:xfrm>
          <a:off x="0" y="908720"/>
          <a:ext cx="449999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54031849"/>
              </p:ext>
            </p:extLst>
          </p:nvPr>
        </p:nvGraphicFramePr>
        <p:xfrm>
          <a:off x="3779912" y="764704"/>
          <a:ext cx="536408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98139790"/>
              </p:ext>
            </p:extLst>
          </p:nvPr>
        </p:nvGraphicFramePr>
        <p:xfrm>
          <a:off x="467544" y="4114800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H="1">
            <a:off x="4932040" y="3068960"/>
            <a:ext cx="72008" cy="28803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28384" y="3068960"/>
            <a:ext cx="144016" cy="28803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331640" y="1700808"/>
            <a:ext cx="216024" cy="216024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43608" y="3933056"/>
            <a:ext cx="648072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843808" y="1700808"/>
            <a:ext cx="360040" cy="216024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77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0" dirty="0" smtClean="0">
                <a:cs typeface="Times New Roman" pitchFamily="18" charset="0"/>
              </a:rPr>
              <a:t>Стаж работы</a:t>
            </a:r>
            <a:endParaRPr lang="ru-RU" sz="3600" i="0" dirty="0"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334720"/>
              </p:ext>
            </p:extLst>
          </p:nvPr>
        </p:nvGraphicFramePr>
        <p:xfrm>
          <a:off x="395536" y="980728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96423188"/>
              </p:ext>
            </p:extLst>
          </p:nvPr>
        </p:nvGraphicFramePr>
        <p:xfrm>
          <a:off x="4211960" y="908720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09833979"/>
              </p:ext>
            </p:extLst>
          </p:nvPr>
        </p:nvGraphicFramePr>
        <p:xfrm>
          <a:off x="2339752" y="4129562"/>
          <a:ext cx="53640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50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2238"/>
            <a:ext cx="8064896" cy="563562"/>
          </a:xfrm>
        </p:spPr>
        <p:txBody>
          <a:bodyPr/>
          <a:lstStyle/>
          <a:p>
            <a:pPr algn="ctr"/>
            <a:r>
              <a:rPr lang="ru-RU" sz="3600" i="0" dirty="0" smtClean="0">
                <a:cs typeface="Times New Roman" pitchFamily="18" charset="0"/>
              </a:rPr>
              <a:t>Образовательный уровень</a:t>
            </a:r>
            <a:endParaRPr lang="ru-RU" sz="3600" i="0" dirty="0"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980729"/>
          <a:ext cx="46085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27344000"/>
              </p:ext>
            </p:extLst>
          </p:nvPr>
        </p:nvGraphicFramePr>
        <p:xfrm>
          <a:off x="-180528" y="908720"/>
          <a:ext cx="5939790" cy="312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36429814"/>
              </p:ext>
            </p:extLst>
          </p:nvPr>
        </p:nvGraphicFramePr>
        <p:xfrm>
          <a:off x="1907704" y="1196752"/>
          <a:ext cx="7523966" cy="305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54722479"/>
              </p:ext>
            </p:extLst>
          </p:nvPr>
        </p:nvGraphicFramePr>
        <p:xfrm>
          <a:off x="467544" y="4005065"/>
          <a:ext cx="828092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6084168" y="2061231"/>
            <a:ext cx="1224136" cy="14401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4797152"/>
            <a:ext cx="1872208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0" dirty="0" smtClean="0">
                <a:cs typeface="Times New Roman" pitchFamily="18" charset="0"/>
              </a:rPr>
              <a:t>Уровень квалификации</a:t>
            </a:r>
            <a:endParaRPr lang="ru-RU" sz="3600" i="0" dirty="0"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487538"/>
              </p:ext>
            </p:extLst>
          </p:nvPr>
        </p:nvGraphicFramePr>
        <p:xfrm>
          <a:off x="0" y="908720"/>
          <a:ext cx="50040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12557257"/>
              </p:ext>
            </p:extLst>
          </p:nvPr>
        </p:nvGraphicFramePr>
        <p:xfrm>
          <a:off x="4355976" y="1052736"/>
          <a:ext cx="43924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80161319"/>
              </p:ext>
            </p:extLst>
          </p:nvPr>
        </p:nvGraphicFramePr>
        <p:xfrm>
          <a:off x="179512" y="4005064"/>
          <a:ext cx="896448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364088" y="5589240"/>
            <a:ext cx="504056" cy="43204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563562"/>
          </a:xfrm>
        </p:spPr>
        <p:txBody>
          <a:bodyPr/>
          <a:lstStyle/>
          <a:p>
            <a:pPr algn="ctr"/>
            <a:r>
              <a:rPr lang="ru-RU" sz="3200" i="0" dirty="0">
                <a:cs typeface="Times New Roman" pitchFamily="18" charset="0"/>
              </a:rPr>
              <a:t>Курсы</a:t>
            </a:r>
            <a:r>
              <a:rPr lang="ru-RU" sz="4000" i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0" dirty="0">
                <a:cs typeface="Times New Roman" pitchFamily="18" charset="0"/>
              </a:rPr>
              <a:t>повышения квалификации</a:t>
            </a:r>
            <a:r>
              <a:rPr lang="ru-RU" sz="2400" dirty="0" smtClean="0">
                <a:solidFill>
                  <a:sysClr val="windowText" lastClr="000000"/>
                </a:solidFill>
              </a:rPr>
              <a:t/>
            </a:r>
            <a:br>
              <a:rPr lang="ru-RU" sz="2400" dirty="0" smtClean="0">
                <a:solidFill>
                  <a:sysClr val="windowText" lastClr="000000"/>
                </a:solidFill>
              </a:rPr>
            </a:br>
            <a:endParaRPr lang="en-US" sz="2400" i="0" dirty="0"/>
          </a:p>
        </p:txBody>
      </p:sp>
      <p:graphicFrame>
        <p:nvGraphicFramePr>
          <p:cNvPr id="2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5815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6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4000" b="1" dirty="0" smtClean="0"/>
              <a:t>СПАСИБО ЗА ВНИМАНИЕ !</a:t>
            </a:r>
            <a:endParaRPr lang="ru-RU" sz="40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2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214282" y="1714488"/>
            <a:ext cx="8572560" cy="3214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+mj-lt"/>
                <a:cs typeface="Times New Roman" pitchFamily="18" charset="0"/>
              </a:rPr>
              <a:t>Открытая практика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33892"/>
              </p:ext>
            </p:extLst>
          </p:nvPr>
        </p:nvGraphicFramePr>
        <p:xfrm>
          <a:off x="467544" y="908721"/>
          <a:ext cx="8282372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4321932"/>
                <a:gridCol w="2520280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20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9506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Здоровьесбережение 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№5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опыт работы по физическому развитию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Смирнягина Г.Н.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ДОУ №7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опыт работы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Прозорова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Л.В.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профессиональные пробы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Дудина Е.Ю.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865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Практика, поддерживающая детскую инициативу и самостоятельность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опыт работы по организации театрализованной деятельности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Шамсутдинова Н.И.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ДОУ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 9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 пробы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Тимофеева М.П.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Селиванова Т.В.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профессиональные пробы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Власова С.В.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Никитина М.Ю.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5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noProof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Включенность родителей в образовательный процесс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ДОУ №7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пыт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Глебова Л.П.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2238"/>
            <a:ext cx="8643966" cy="563562"/>
          </a:xfrm>
        </p:spPr>
        <p:txBody>
          <a:bodyPr/>
          <a:lstStyle/>
          <a:p>
            <a:r>
              <a:rPr lang="ru-RU" sz="2600" dirty="0" smtClean="0"/>
              <a:t>Современные образовательные практики</a:t>
            </a:r>
            <a:endParaRPr lang="ru-RU" sz="2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95660"/>
              </p:ext>
            </p:extLst>
          </p:nvPr>
        </p:nvGraphicFramePr>
        <p:xfrm>
          <a:off x="467544" y="908719"/>
          <a:ext cx="8280920" cy="5765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600400"/>
                <a:gridCol w="2376264"/>
              </a:tblGrid>
              <a:tr h="1152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ДОУ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Предъявляемая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образовательная практика,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 рамках введения ФГОС ДО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ДОУ № 9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(Власова С.В., Никитина М.Ю.)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«Сотрудничество с семьями воспитанников в решении образовательных задач»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Прошла краевую экспертизу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ДОУ №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(Горбунова О.Л.,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Рубцова А.К.)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«Событийность, как условие развития познавательной активности младших дошкольников»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Рекомендована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 публикации в краевом сборнике «Современные педагогические практики»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ДОУ №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16 (команда)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«Организационно-педагогические условия поддержки детской инициативы и самостоятельности»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Опубликована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краевом сборнике «Современные педагогические практики»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21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394" y="1003832"/>
            <a:ext cx="8223070" cy="5438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ru-RU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Общее образование: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школы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6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в том числе: 		средняя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 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(ЕПГ)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ИТОГО:        2253      обучающихся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116632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dirty="0" smtClean="0"/>
              <a:t>Общее образование 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gray">
          <a:xfrm>
            <a:off x="2067666" y="2612434"/>
            <a:ext cx="908152" cy="85873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  <a:gs pos="75000">
                <a:srgbClr val="92B35B"/>
              </a:gs>
              <a:gs pos="98000">
                <a:schemeClr val="tx1">
                  <a:lumMod val="60000"/>
                  <a:lumOff val="40000"/>
                </a:schemeClr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893812" y="3505558"/>
            <a:ext cx="2286000" cy="16557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gray">
          <a:xfrm rot="18495906">
            <a:off x="4456955" y="2541509"/>
            <a:ext cx="544512" cy="104469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10"/>
          <p:cNvSpPr>
            <a:spLocks/>
          </p:cNvSpPr>
          <p:nvPr/>
        </p:nvSpPr>
        <p:spPr bwMode="gray">
          <a:xfrm flipH="1">
            <a:off x="6253068" y="2633880"/>
            <a:ext cx="911219" cy="82165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900FF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493929" y="3528035"/>
            <a:ext cx="2286000" cy="16557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084168" y="3528035"/>
            <a:ext cx="2376264" cy="16557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71599" y="3795365"/>
            <a:ext cx="21304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ступень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1004</a:t>
            </a:r>
          </a:p>
          <a:p>
            <a:pPr algn="ctr"/>
            <a:endParaRPr lang="en-US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71716" y="3795365"/>
            <a:ext cx="21304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ступень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1009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940152" y="3777404"/>
            <a:ext cx="27420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ступень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216+24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(УКП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04599"/>
              </p:ext>
            </p:extLst>
          </p:nvPr>
        </p:nvGraphicFramePr>
        <p:xfrm>
          <a:off x="467544" y="1772816"/>
          <a:ext cx="8280920" cy="4959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758"/>
                <a:gridCol w="1089512"/>
                <a:gridCol w="1089512"/>
                <a:gridCol w="1089512"/>
                <a:gridCol w="1089512"/>
                <a:gridCol w="1097026"/>
                <a:gridCol w="792088"/>
              </a:tblGrid>
              <a:tr h="432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ОУ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 1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 2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 3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 7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 № 9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ЕПГ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учащихся на начало уч.года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учащихся на конец уч.года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Закончили на «4» и «5»*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качества знаний*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успеваемости*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золотыми медалями</a:t>
                      </a:r>
                      <a:endParaRPr lang="ru-RU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201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*без учащихся УКП и классов коррекции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83633" y="116632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latin typeface="+mj-lt"/>
              </a:rPr>
              <a:t>Общее образование </a:t>
            </a:r>
            <a:endParaRPr lang="en-US" sz="36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052736"/>
            <a:ext cx="5917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Итоги 2016 – 2017 учебного года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Начальное образование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107154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Качество выполнения ИКР в 4 классах в 2017, %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975583"/>
              </p:ext>
            </p:extLst>
          </p:nvPr>
        </p:nvGraphicFramePr>
        <p:xfrm>
          <a:off x="467544" y="2060848"/>
          <a:ext cx="8280920" cy="4608508"/>
        </p:xfrm>
        <a:graphic>
          <a:graphicData uri="http://schemas.openxmlformats.org/drawingml/2006/table">
            <a:tbl>
              <a:tblPr/>
              <a:tblGrid>
                <a:gridCol w="1961316"/>
                <a:gridCol w="1500198"/>
                <a:gridCol w="1785950"/>
                <a:gridCol w="1428760"/>
                <a:gridCol w="1604696"/>
              </a:tblGrid>
              <a:tr h="4677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12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качество, 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успешность, 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качество, 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успешность, 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6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МАОУ СШ 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6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СШ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6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СШ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6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СШ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6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МАОУ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СШ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6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ЧОУ ЕПГ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830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9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2238"/>
            <a:ext cx="7992888" cy="563562"/>
          </a:xfrm>
        </p:spPr>
        <p:txBody>
          <a:bodyPr/>
          <a:lstStyle/>
          <a:p>
            <a:pPr algn="ctr"/>
            <a:r>
              <a:rPr lang="ru-RU" sz="3600" dirty="0" smtClean="0"/>
              <a:t>Читательская грамотность</a:t>
            </a:r>
            <a:endParaRPr lang="en-US" sz="36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34067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шк.№1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0628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6440"/>
              </p:ext>
            </p:extLst>
          </p:nvPr>
        </p:nvGraphicFramePr>
        <p:xfrm>
          <a:off x="500034" y="928670"/>
          <a:ext cx="8286809" cy="586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4153664"/>
                <a:gridCol w="1584176"/>
                <a:gridCol w="1334523"/>
              </a:tblGrid>
              <a:tr h="837200"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Результаты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выполнения диагностической работы по читательской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Среднее значение по МО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Среднее значение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региону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48833">
                <a:tc gridSpan="4"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Успешность выполнения (% от максимального балла)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833"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Вся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(общий балл)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73,94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66,23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Задания по группам умений</a:t>
                      </a:r>
                      <a:endParaRPr lang="ru-RU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Общее понимание и ориентация в тексте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75,55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Arial Narrow"/>
                        </a:rPr>
                        <a:t>Глубокое и детальное понимание содержания и формы текста</a:t>
                      </a:r>
                      <a:endParaRPr lang="ru-RU" sz="2000" b="0" dirty="0"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71,57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Arial Narrow"/>
                        </a:rPr>
                        <a:t>64,95</a:t>
                      </a:r>
                      <a:endParaRPr lang="ru-RU" sz="2400" b="1" dirty="0"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Arial Narrow"/>
                        </a:rPr>
                        <a:t>Использование информации из текста для различных целей</a:t>
                      </a:r>
                      <a:endParaRPr lang="ru-RU" sz="2000" b="0" dirty="0"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63,97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Arial Narrow"/>
                        </a:rPr>
                        <a:t>52,16</a:t>
                      </a:r>
                      <a:endParaRPr lang="ru-RU" sz="2400" b="1" dirty="0">
                        <a:latin typeface="Arial Narrow"/>
                        <a:ea typeface="Arial Narrow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33">
                <a:tc gridSpan="4"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Уровни достижений (% учащихся)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6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Достигли базового уровня (включая повышенный)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92,98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Достигли повышенного уровня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42,16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32,8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1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2136</TotalTime>
  <Words>2319</Words>
  <Application>Microsoft Office PowerPoint</Application>
  <PresentationFormat>Экран (4:3)</PresentationFormat>
  <Paragraphs>929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cdb2004119gl</vt:lpstr>
      <vt:lpstr>Презентация PowerPoint</vt:lpstr>
      <vt:lpstr> Дошкольное образование  </vt:lpstr>
      <vt:lpstr>Презентация PowerPoint</vt:lpstr>
      <vt:lpstr>Презентация PowerPoint</vt:lpstr>
      <vt:lpstr>Современные образовательные практики</vt:lpstr>
      <vt:lpstr>Презентация PowerPoint</vt:lpstr>
      <vt:lpstr>Презентация PowerPoint</vt:lpstr>
      <vt:lpstr>Начальное образование</vt:lpstr>
      <vt:lpstr>Читательская грамотность</vt:lpstr>
      <vt:lpstr>Основное образование</vt:lpstr>
      <vt:lpstr>Успешность прохождения ОГЭ, 2017 </vt:lpstr>
      <vt:lpstr>Среднее образование</vt:lpstr>
      <vt:lpstr>Среднее образование</vt:lpstr>
      <vt:lpstr>Среднее образование</vt:lpstr>
      <vt:lpstr>Среднее образование</vt:lpstr>
      <vt:lpstr>Среднее образование</vt:lpstr>
      <vt:lpstr> Сравнительный анализ средних баллов на ЕГЭ, 2017г.  </vt:lpstr>
      <vt:lpstr>Презентация PowerPoint</vt:lpstr>
      <vt:lpstr>Презентация PowerPoint</vt:lpstr>
      <vt:lpstr>Образование детей с ОВЗ</vt:lpstr>
      <vt:lpstr>Образование детей с ОВЗ</vt:lpstr>
      <vt:lpstr>Образование детей с ОВЗ</vt:lpstr>
      <vt:lpstr>Образование детей с ОВЗ</vt:lpstr>
      <vt:lpstr> Количественный  состав обучающихся  учреждений дополнительного образования детей </vt:lpstr>
      <vt:lpstr>Значимые достижения учащихся  учреждений дополнительного образования</vt:lpstr>
      <vt:lpstr> Значимые достижения педагогов  учреждений дополнительного образования  </vt:lpstr>
      <vt:lpstr> Развитие олимпиадного движения</vt:lpstr>
      <vt:lpstr>                              </vt:lpstr>
      <vt:lpstr>                              </vt:lpstr>
      <vt:lpstr>Значимые (очные) достижения учащихся  в 2016 - 2017 уч. году </vt:lpstr>
      <vt:lpstr>  Муниципальная образоватеьно-воспитательная программа «Культурный калейдоскоп»</vt:lpstr>
      <vt:lpstr>Инновационная деятельность </vt:lpstr>
      <vt:lpstr>Возрастной состав</vt:lpstr>
      <vt:lpstr>Стаж работы</vt:lpstr>
      <vt:lpstr>Образовательный уровень</vt:lpstr>
      <vt:lpstr>Уровень квалификации</vt:lpstr>
      <vt:lpstr>Курсы повышения квалификации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asus</cp:lastModifiedBy>
  <cp:revision>338</cp:revision>
  <dcterms:created xsi:type="dcterms:W3CDTF">2016-08-25T07:30:33Z</dcterms:created>
  <dcterms:modified xsi:type="dcterms:W3CDTF">2017-09-06T08:31:08Z</dcterms:modified>
</cp:coreProperties>
</file>